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257" r:id="rId2"/>
    <p:sldId id="454" r:id="rId3"/>
    <p:sldId id="442" r:id="rId4"/>
    <p:sldId id="423" r:id="rId5"/>
    <p:sldId id="443" r:id="rId6"/>
    <p:sldId id="426" r:id="rId7"/>
    <p:sldId id="427" r:id="rId8"/>
    <p:sldId id="439" r:id="rId9"/>
    <p:sldId id="445" r:id="rId10"/>
    <p:sldId id="440" r:id="rId11"/>
    <p:sldId id="451" r:id="rId12"/>
    <p:sldId id="446" r:id="rId13"/>
    <p:sldId id="452" r:id="rId14"/>
    <p:sldId id="447" r:id="rId15"/>
    <p:sldId id="448" r:id="rId16"/>
    <p:sldId id="453" r:id="rId17"/>
    <p:sldId id="455" r:id="rId18"/>
    <p:sldId id="459" r:id="rId19"/>
    <p:sldId id="460" r:id="rId20"/>
    <p:sldId id="456" r:id="rId21"/>
    <p:sldId id="458" r:id="rId22"/>
    <p:sldId id="457" r:id="rId23"/>
    <p:sldId id="461" r:id="rId24"/>
    <p:sldId id="462" r:id="rId25"/>
    <p:sldId id="424" r:id="rId26"/>
    <p:sldId id="425" r:id="rId27"/>
    <p:sldId id="449" r:id="rId28"/>
    <p:sldId id="421" r:id="rId29"/>
    <p:sldId id="422" r:id="rId30"/>
    <p:sldId id="44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654"/>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png>
</file>

<file path=ppt/media/image19.png>
</file>

<file path=ppt/media/image2.png>
</file>

<file path=ppt/media/image20.tiff>
</file>

<file path=ppt/media/image3.tiff>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75BA2-54D3-3E4F-9D2A-86ABF69FCF28}" type="datetimeFigureOut">
              <a:rPr lang="en-US" smtClean="0"/>
              <a:t>10/3/23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AFB08E-3F2D-8742-A5CF-ED2C61999138}" type="slidenum">
              <a:rPr lang="en-US" smtClean="0"/>
              <a:t>‹#›</a:t>
            </a:fld>
            <a:endParaRPr lang="en-US"/>
          </a:p>
        </p:txBody>
      </p:sp>
    </p:spTree>
    <p:extLst>
      <p:ext uri="{BB962C8B-B14F-4D97-AF65-F5344CB8AC3E}">
        <p14:creationId xmlns:p14="http://schemas.microsoft.com/office/powerpoint/2010/main" val="31469230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B94AA4F1-E60E-ED49-8C20-82C5C22F290D}" type="datetime1">
              <a:rPr lang="en-US" smtClean="0"/>
              <a:t>10/3/23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1503891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2A76008-4EAC-D34C-B1EB-04DA1310F40F}" type="datetime1">
              <a:rPr lang="en-US" smtClean="0"/>
              <a:t>10/3/23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2172628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929ADC1-8B12-034F-A960-24F99F4EC07D}" type="datetime1">
              <a:rPr lang="en-US" smtClean="0"/>
              <a:t>10/3/23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2765737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280746"/>
            <a:ext cx="10972800" cy="384541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1BD2A092-D95B-2F45-9AE1-6EFCF7AE7B47}" type="datetime1">
              <a:rPr lang="en-US" smtClean="0"/>
              <a:t>10/3/23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2410258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80751"/>
            <a:ext cx="10363200" cy="1362075"/>
          </a:xfrm>
        </p:spPr>
        <p:txBody>
          <a:bodyPr anchor="t"/>
          <a:lstStyle>
            <a:lvl1pPr algn="l">
              <a:defRPr sz="5333"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F3B8BFC1-C5A3-FC42-B47E-2330D93F4E7B}" type="datetime1">
              <a:rPr lang="en-US" smtClean="0"/>
              <a:t>10/3/23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3757914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22582718-A77B-9048-9272-D0B6D7D4EB49}" type="datetime1">
              <a:rPr lang="en-US" smtClean="0"/>
              <a:t>10/3/23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3069975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4" y="867339"/>
            <a:ext cx="10972800" cy="1068387"/>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4EF29A29-DE41-AE44-84CD-E2DC9D0A4AEF}" type="datetime1">
              <a:rPr lang="en-US" smtClean="0"/>
              <a:t>10/3/23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1887239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D88F258-9F55-9A4A-8F7B-E6D573AE7D17}" type="datetime1">
              <a:rPr lang="en-US" smtClean="0"/>
              <a:t>10/3/23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2905004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90C9A10-6892-2C47-9186-E7C225E7EF67}" type="datetime1">
              <a:rPr lang="en-US" smtClean="0"/>
              <a:t>10/3/23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342720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5"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92B0F250-9D6A-4F4C-B5DC-E5BB3C55173B}" type="datetime1">
              <a:rPr lang="en-US" smtClean="0"/>
              <a:t>10/3/23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2026468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6AFAADB8-F38D-2C42-A4A0-2C734CD2343F}" type="datetime1">
              <a:rPr lang="en-US" smtClean="0"/>
              <a:t>10/3/23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1493394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3"/>
            <a:ext cx="10972800" cy="1068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0"/>
            <a:ext cx="10972800" cy="3103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fontAlgn="auto">
              <a:spcBef>
                <a:spcPts val="0"/>
              </a:spcBef>
              <a:spcAft>
                <a:spcPts val="0"/>
              </a:spcAft>
              <a:defRPr sz="16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29A14411-20DE-BF4C-B2EF-F03C6EB9FD11}" type="datetime1">
              <a:rPr lang="en-US" smtClean="0"/>
              <a:t>10/3/23</a:t>
            </a:fld>
            <a:endParaRPr lang="en-US" dirty="0"/>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fontAlgn="auto">
              <a:spcBef>
                <a:spcPts val="0"/>
              </a:spcBef>
              <a:spcAft>
                <a:spcPts val="0"/>
              </a:spcAft>
              <a:defRPr sz="16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fontAlgn="auto">
              <a:spcBef>
                <a:spcPts val="0"/>
              </a:spcBef>
              <a:spcAft>
                <a:spcPts val="0"/>
              </a:spcAft>
              <a:defRPr sz="16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202925" cy="609600"/>
          </a:xfrm>
          <a:prstGeom prst="rect">
            <a:avLst/>
          </a:prstGeom>
        </p:spPr>
      </p:pic>
    </p:spTree>
    <p:extLst>
      <p:ext uri="{BB962C8B-B14F-4D97-AF65-F5344CB8AC3E}">
        <p14:creationId xmlns:p14="http://schemas.microsoft.com/office/powerpoint/2010/main" val="23903741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609585" rtl="0" eaLnBrk="1" fontAlgn="base" hangingPunct="1">
        <a:spcBef>
          <a:spcPct val="0"/>
        </a:spcBef>
        <a:spcAft>
          <a:spcPct val="0"/>
        </a:spcAft>
        <a:defRPr sz="4267" b="1" kern="1200">
          <a:solidFill>
            <a:schemeClr val="tx1"/>
          </a:solidFill>
          <a:latin typeface="Arial"/>
          <a:ea typeface="ＭＳ Ｐゴシック" charset="0"/>
          <a:cs typeface="Arial"/>
        </a:defRPr>
      </a:lvl1pPr>
      <a:lvl2pPr algn="ctr" defTabSz="609585" rtl="0" eaLnBrk="1" fontAlgn="base" hangingPunct="1">
        <a:spcBef>
          <a:spcPct val="0"/>
        </a:spcBef>
        <a:spcAft>
          <a:spcPct val="0"/>
        </a:spcAft>
        <a:defRPr sz="4267" b="1">
          <a:solidFill>
            <a:schemeClr val="tx1"/>
          </a:solidFill>
          <a:latin typeface="Arial" charset="0"/>
          <a:ea typeface="ＭＳ Ｐゴシック" charset="0"/>
        </a:defRPr>
      </a:lvl2pPr>
      <a:lvl3pPr algn="ctr" defTabSz="609585" rtl="0" eaLnBrk="1" fontAlgn="base" hangingPunct="1">
        <a:spcBef>
          <a:spcPct val="0"/>
        </a:spcBef>
        <a:spcAft>
          <a:spcPct val="0"/>
        </a:spcAft>
        <a:defRPr sz="4267" b="1">
          <a:solidFill>
            <a:schemeClr val="tx1"/>
          </a:solidFill>
          <a:latin typeface="Arial" charset="0"/>
          <a:ea typeface="ＭＳ Ｐゴシック" charset="0"/>
        </a:defRPr>
      </a:lvl3pPr>
      <a:lvl4pPr algn="ctr" defTabSz="609585" rtl="0" eaLnBrk="1" fontAlgn="base" hangingPunct="1">
        <a:spcBef>
          <a:spcPct val="0"/>
        </a:spcBef>
        <a:spcAft>
          <a:spcPct val="0"/>
        </a:spcAft>
        <a:defRPr sz="4267" b="1">
          <a:solidFill>
            <a:schemeClr val="tx1"/>
          </a:solidFill>
          <a:latin typeface="Arial" charset="0"/>
          <a:ea typeface="ＭＳ Ｐゴシック" charset="0"/>
        </a:defRPr>
      </a:lvl4pPr>
      <a:lvl5pPr algn="ctr" defTabSz="609585" rtl="0" eaLnBrk="1" fontAlgn="base" hangingPunct="1">
        <a:spcBef>
          <a:spcPct val="0"/>
        </a:spcBef>
        <a:spcAft>
          <a:spcPct val="0"/>
        </a:spcAft>
        <a:defRPr sz="4267" b="1">
          <a:solidFill>
            <a:schemeClr val="tx1"/>
          </a:solidFill>
          <a:latin typeface="Arial" charset="0"/>
          <a:ea typeface="ＭＳ Ｐゴシック" charset="0"/>
        </a:defRPr>
      </a:lvl5pPr>
      <a:lvl6pPr marL="609585" algn="ctr" defTabSz="609585" rtl="0" eaLnBrk="1" fontAlgn="base" hangingPunct="1">
        <a:spcBef>
          <a:spcPct val="0"/>
        </a:spcBef>
        <a:spcAft>
          <a:spcPct val="0"/>
        </a:spcAft>
        <a:defRPr sz="4267" b="1">
          <a:solidFill>
            <a:schemeClr val="tx1"/>
          </a:solidFill>
          <a:latin typeface="Arial" charset="0"/>
          <a:ea typeface="ＭＳ Ｐゴシック" charset="0"/>
        </a:defRPr>
      </a:lvl6pPr>
      <a:lvl7pPr marL="1219170" algn="ctr" defTabSz="609585" rtl="0" eaLnBrk="1" fontAlgn="base" hangingPunct="1">
        <a:spcBef>
          <a:spcPct val="0"/>
        </a:spcBef>
        <a:spcAft>
          <a:spcPct val="0"/>
        </a:spcAft>
        <a:defRPr sz="4267" b="1">
          <a:solidFill>
            <a:schemeClr val="tx1"/>
          </a:solidFill>
          <a:latin typeface="Arial" charset="0"/>
          <a:ea typeface="ＭＳ Ｐゴシック" charset="0"/>
        </a:defRPr>
      </a:lvl7pPr>
      <a:lvl8pPr marL="1828754" algn="ctr" defTabSz="609585" rtl="0" eaLnBrk="1" fontAlgn="base" hangingPunct="1">
        <a:spcBef>
          <a:spcPct val="0"/>
        </a:spcBef>
        <a:spcAft>
          <a:spcPct val="0"/>
        </a:spcAft>
        <a:defRPr sz="4267" b="1">
          <a:solidFill>
            <a:schemeClr val="tx1"/>
          </a:solidFill>
          <a:latin typeface="Arial" charset="0"/>
          <a:ea typeface="ＭＳ Ｐゴシック" charset="0"/>
        </a:defRPr>
      </a:lvl8pPr>
      <a:lvl9pPr marL="2438339" algn="ctr" defTabSz="609585" rtl="0" eaLnBrk="1" fontAlgn="base" hangingPunct="1">
        <a:spcBef>
          <a:spcPct val="0"/>
        </a:spcBef>
        <a:spcAft>
          <a:spcPct val="0"/>
        </a:spcAft>
        <a:defRPr sz="4267" b="1">
          <a:solidFill>
            <a:schemeClr val="tx1"/>
          </a:solidFill>
          <a:latin typeface="Arial" charset="0"/>
          <a:ea typeface="ＭＳ Ｐゴシック" charset="0"/>
        </a:defRPr>
      </a:lvl9pPr>
    </p:titleStyle>
    <p:bodyStyle>
      <a:lvl1pPr marL="457189" indent="-457189"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1867"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1333"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tif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8C24-8575-8644-833E-593D27AC502F}"/>
              </a:ext>
            </a:extLst>
          </p:cNvPr>
          <p:cNvSpPr>
            <a:spLocks noGrp="1"/>
          </p:cNvSpPr>
          <p:nvPr>
            <p:ph type="ctrTitle"/>
          </p:nvPr>
        </p:nvSpPr>
        <p:spPr/>
        <p:txBody>
          <a:bodyPr/>
          <a:lstStyle/>
          <a:p>
            <a:r>
              <a:rPr lang="en-US" sz="4000" dirty="0"/>
              <a:t>NE 795-014: Advanced Reactor Materials</a:t>
            </a:r>
          </a:p>
        </p:txBody>
      </p:sp>
      <p:sp>
        <p:nvSpPr>
          <p:cNvPr id="3" name="Subtitle 2">
            <a:extLst>
              <a:ext uri="{FF2B5EF4-FFF2-40B4-BE49-F238E27FC236}">
                <a16:creationId xmlns:a16="http://schemas.microsoft.com/office/drawing/2014/main" id="{62187F49-5DA5-4E46-B793-DAB018625C3A}"/>
              </a:ext>
            </a:extLst>
          </p:cNvPr>
          <p:cNvSpPr>
            <a:spLocks noGrp="1"/>
          </p:cNvSpPr>
          <p:nvPr>
            <p:ph type="subTitle" idx="1"/>
          </p:nvPr>
        </p:nvSpPr>
        <p:spPr/>
        <p:txBody>
          <a:bodyPr/>
          <a:lstStyle/>
          <a:p>
            <a:r>
              <a:rPr lang="en-US" dirty="0"/>
              <a:t>Fall 2023</a:t>
            </a:r>
          </a:p>
          <a:p>
            <a:r>
              <a:rPr lang="en-US" dirty="0"/>
              <a:t>Dr. Benjamin Beeler</a:t>
            </a:r>
          </a:p>
        </p:txBody>
      </p:sp>
      <p:sp>
        <p:nvSpPr>
          <p:cNvPr id="4" name="Slide Number Placeholder 3">
            <a:extLst>
              <a:ext uri="{FF2B5EF4-FFF2-40B4-BE49-F238E27FC236}">
                <a16:creationId xmlns:a16="http://schemas.microsoft.com/office/drawing/2014/main" id="{571D87AF-F2E1-4B41-AF72-207662B132A4}"/>
              </a:ext>
            </a:extLst>
          </p:cNvPr>
          <p:cNvSpPr>
            <a:spLocks noGrp="1"/>
          </p:cNvSpPr>
          <p:nvPr>
            <p:ph type="sldNum" sz="quarter" idx="12"/>
          </p:nvPr>
        </p:nvSpPr>
        <p:spPr/>
        <p:txBody>
          <a:bodyPr/>
          <a:lstStyle/>
          <a:p>
            <a:pPr>
              <a:defRPr/>
            </a:pPr>
            <a:fld id="{01E82176-A547-F94B-AC51-D6E9C882CB88}" type="slidenum">
              <a:rPr lang="en-US" smtClean="0"/>
              <a:pPr>
                <a:defRPr/>
              </a:pPr>
              <a:t>1</a:t>
            </a:fld>
            <a:endParaRPr lang="en-US"/>
          </a:p>
        </p:txBody>
      </p:sp>
    </p:spTree>
    <p:extLst>
      <p:ext uri="{BB962C8B-B14F-4D97-AF65-F5344CB8AC3E}">
        <p14:creationId xmlns:p14="http://schemas.microsoft.com/office/powerpoint/2010/main" val="3340782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50440-CA42-0948-B10A-726A372FFBC2}"/>
              </a:ext>
            </a:extLst>
          </p:cNvPr>
          <p:cNvSpPr>
            <a:spLocks noGrp="1"/>
          </p:cNvSpPr>
          <p:nvPr>
            <p:ph type="title"/>
          </p:nvPr>
        </p:nvSpPr>
        <p:spPr/>
        <p:txBody>
          <a:bodyPr/>
          <a:lstStyle/>
          <a:p>
            <a:r>
              <a:rPr lang="en-US" dirty="0"/>
              <a:t>Protective coatings?</a:t>
            </a:r>
          </a:p>
        </p:txBody>
      </p:sp>
      <p:sp>
        <p:nvSpPr>
          <p:cNvPr id="3" name="Content Placeholder 2">
            <a:extLst>
              <a:ext uri="{FF2B5EF4-FFF2-40B4-BE49-F238E27FC236}">
                <a16:creationId xmlns:a16="http://schemas.microsoft.com/office/drawing/2014/main" id="{5E02C21A-31E0-A647-8166-C92CC179E96C}"/>
              </a:ext>
            </a:extLst>
          </p:cNvPr>
          <p:cNvSpPr>
            <a:spLocks noGrp="1"/>
          </p:cNvSpPr>
          <p:nvPr>
            <p:ph sz="half" idx="1"/>
          </p:nvPr>
        </p:nvSpPr>
        <p:spPr/>
        <p:txBody>
          <a:bodyPr/>
          <a:lstStyle/>
          <a:p>
            <a:r>
              <a:rPr lang="en-US" sz="2400" dirty="0"/>
              <a:t>It is not useful to apply a protective coating of, for example, an oxide layer on the structural material for the two following reasons: </a:t>
            </a:r>
          </a:p>
          <a:p>
            <a:pPr lvl="1"/>
            <a:r>
              <a:rPr lang="en-US" sz="2000" dirty="0"/>
              <a:t>although some oxides are relatively insoluble in the fluoride melt, most are readily dissolved</a:t>
            </a:r>
          </a:p>
          <a:p>
            <a:pPr lvl="1"/>
            <a:r>
              <a:rPr lang="en-US" sz="2000" dirty="0"/>
              <a:t>all oxides rapidly recrystallize</a:t>
            </a:r>
          </a:p>
          <a:p>
            <a:r>
              <a:rPr lang="en-US" sz="2400" dirty="0"/>
              <a:t>Oxide films on the surface of the alloy can be attacked by the fluoride melt</a:t>
            </a:r>
          </a:p>
          <a:p>
            <a:endParaRPr lang="en-US" sz="2533" dirty="0"/>
          </a:p>
          <a:p>
            <a:endParaRPr lang="en-US" sz="2400" dirty="0"/>
          </a:p>
        </p:txBody>
      </p:sp>
      <p:sp>
        <p:nvSpPr>
          <p:cNvPr id="4" name="Content Placeholder 3">
            <a:extLst>
              <a:ext uri="{FF2B5EF4-FFF2-40B4-BE49-F238E27FC236}">
                <a16:creationId xmlns:a16="http://schemas.microsoft.com/office/drawing/2014/main" id="{BDAC7C0C-97EF-1645-8516-5148EFF72FEE}"/>
              </a:ext>
            </a:extLst>
          </p:cNvPr>
          <p:cNvSpPr>
            <a:spLocks noGrp="1"/>
          </p:cNvSpPr>
          <p:nvPr>
            <p:ph sz="half" idx="2"/>
          </p:nvPr>
        </p:nvSpPr>
        <p:spPr/>
        <p:txBody>
          <a:bodyPr/>
          <a:lstStyle/>
          <a:p>
            <a:r>
              <a:rPr lang="en-US" sz="2400" dirty="0"/>
              <a:t>The formed oxides (</a:t>
            </a:r>
            <a:r>
              <a:rPr lang="en-US" sz="2400" dirty="0" err="1"/>
              <a:t>BeO</a:t>
            </a:r>
            <a:r>
              <a:rPr lang="en-US" sz="2400" dirty="0"/>
              <a:t> below) typically don’t matter as long as they do not contain fissile elements</a:t>
            </a:r>
          </a:p>
          <a:p>
            <a:r>
              <a:rPr lang="en-US" sz="2400" dirty="0"/>
              <a:t>The formed fluorides are more important as they will act as oxidants of Cr in the alloy</a:t>
            </a:r>
          </a:p>
          <a:p>
            <a:endParaRPr lang="en-US" sz="2400" dirty="0"/>
          </a:p>
          <a:p>
            <a:endParaRPr lang="en-US" sz="2400" dirty="0"/>
          </a:p>
        </p:txBody>
      </p:sp>
      <p:pic>
        <p:nvPicPr>
          <p:cNvPr id="5" name="Picture 4">
            <a:extLst>
              <a:ext uri="{FF2B5EF4-FFF2-40B4-BE49-F238E27FC236}">
                <a16:creationId xmlns:a16="http://schemas.microsoft.com/office/drawing/2014/main" id="{E7A7BDA9-FA31-7A40-A45D-B66BFE69A82E}"/>
              </a:ext>
            </a:extLst>
          </p:cNvPr>
          <p:cNvPicPr>
            <a:picLocks noChangeAspect="1"/>
          </p:cNvPicPr>
          <p:nvPr/>
        </p:nvPicPr>
        <p:blipFill>
          <a:blip r:embed="rId2"/>
          <a:stretch>
            <a:fillRect/>
          </a:stretch>
        </p:blipFill>
        <p:spPr>
          <a:xfrm>
            <a:off x="7165310" y="4956584"/>
            <a:ext cx="3619500" cy="825500"/>
          </a:xfrm>
          <a:prstGeom prst="rect">
            <a:avLst/>
          </a:prstGeom>
        </p:spPr>
      </p:pic>
      <p:sp>
        <p:nvSpPr>
          <p:cNvPr id="6" name="Slide Number Placeholder 5">
            <a:extLst>
              <a:ext uri="{FF2B5EF4-FFF2-40B4-BE49-F238E27FC236}">
                <a16:creationId xmlns:a16="http://schemas.microsoft.com/office/drawing/2014/main" id="{3A390107-0B56-B349-9CC0-DA55F91824DA}"/>
              </a:ext>
            </a:extLst>
          </p:cNvPr>
          <p:cNvSpPr>
            <a:spLocks noGrp="1"/>
          </p:cNvSpPr>
          <p:nvPr>
            <p:ph type="sldNum" sz="quarter" idx="12"/>
          </p:nvPr>
        </p:nvSpPr>
        <p:spPr/>
        <p:txBody>
          <a:bodyPr/>
          <a:lstStyle/>
          <a:p>
            <a:pPr>
              <a:defRPr/>
            </a:pPr>
            <a:fld id="{EC35E9FC-F6D5-0349-BBED-EA7D7A9BC49B}" type="slidenum">
              <a:rPr lang="en-US" smtClean="0"/>
              <a:pPr>
                <a:defRPr/>
              </a:pPr>
              <a:t>10</a:t>
            </a:fld>
            <a:endParaRPr lang="en-US"/>
          </a:p>
        </p:txBody>
      </p:sp>
    </p:spTree>
    <p:extLst>
      <p:ext uri="{BB962C8B-B14F-4D97-AF65-F5344CB8AC3E}">
        <p14:creationId xmlns:p14="http://schemas.microsoft.com/office/powerpoint/2010/main" val="2625654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329E9-A78D-9346-9E9B-9278758E0B8C}"/>
              </a:ext>
            </a:extLst>
          </p:cNvPr>
          <p:cNvSpPr>
            <a:spLocks noGrp="1"/>
          </p:cNvSpPr>
          <p:nvPr>
            <p:ph type="title"/>
          </p:nvPr>
        </p:nvSpPr>
        <p:spPr/>
        <p:txBody>
          <a:bodyPr/>
          <a:lstStyle/>
          <a:p>
            <a:r>
              <a:rPr lang="en-US" dirty="0"/>
              <a:t>Oxides and Impurities</a:t>
            </a:r>
          </a:p>
        </p:txBody>
      </p:sp>
      <p:sp>
        <p:nvSpPr>
          <p:cNvPr id="3" name="Content Placeholder 2">
            <a:extLst>
              <a:ext uri="{FF2B5EF4-FFF2-40B4-BE49-F238E27FC236}">
                <a16:creationId xmlns:a16="http://schemas.microsoft.com/office/drawing/2014/main" id="{719A6567-0330-4549-9DA7-94AD28227E6E}"/>
              </a:ext>
            </a:extLst>
          </p:cNvPr>
          <p:cNvSpPr>
            <a:spLocks noGrp="1"/>
          </p:cNvSpPr>
          <p:nvPr>
            <p:ph sz="half" idx="1"/>
          </p:nvPr>
        </p:nvSpPr>
        <p:spPr>
          <a:xfrm>
            <a:off x="609599" y="1968503"/>
            <a:ext cx="5642113" cy="4157663"/>
          </a:xfrm>
        </p:spPr>
        <p:txBody>
          <a:bodyPr/>
          <a:lstStyle/>
          <a:p>
            <a:r>
              <a:rPr lang="en-US" sz="2400" dirty="0"/>
              <a:t>Oxide films on the metal are dissolved, leading to cladding constituent fluorides</a:t>
            </a:r>
          </a:p>
          <a:p>
            <a:r>
              <a:rPr lang="en-US" sz="2400" dirty="0"/>
              <a:t>Other corrosion reactions are possible with solvent components</a:t>
            </a:r>
          </a:p>
          <a:p>
            <a:r>
              <a:rPr lang="en-US" sz="2400" dirty="0"/>
              <a:t>Such reactions can lead to rapid initial corrosion</a:t>
            </a:r>
          </a:p>
          <a:p>
            <a:r>
              <a:rPr lang="en-US" sz="2400" dirty="0"/>
              <a:t>These impurity reactions can be minimized by maintaining low impurity concentrations in the salt and on the alloy surfaces</a:t>
            </a:r>
          </a:p>
          <a:p>
            <a:endParaRPr lang="en-US" sz="2400" dirty="0"/>
          </a:p>
          <a:p>
            <a:endParaRPr lang="en-US" sz="2400" dirty="0"/>
          </a:p>
          <a:p>
            <a:endParaRPr lang="en-US" sz="2400" dirty="0"/>
          </a:p>
        </p:txBody>
      </p:sp>
      <p:pic>
        <p:nvPicPr>
          <p:cNvPr id="5" name="Content Placeholder 4">
            <a:extLst>
              <a:ext uri="{FF2B5EF4-FFF2-40B4-BE49-F238E27FC236}">
                <a16:creationId xmlns:a16="http://schemas.microsoft.com/office/drawing/2014/main" id="{22843759-3BA6-9B45-A818-D9B21BBC6AD8}"/>
              </a:ext>
            </a:extLst>
          </p:cNvPr>
          <p:cNvPicPr>
            <a:picLocks noGrp="1" noChangeAspect="1"/>
          </p:cNvPicPr>
          <p:nvPr>
            <p:ph sz="half" idx="2"/>
          </p:nvPr>
        </p:nvPicPr>
        <p:blipFill>
          <a:blip r:embed="rId2"/>
          <a:stretch>
            <a:fillRect/>
          </a:stretch>
        </p:blipFill>
        <p:spPr>
          <a:xfrm>
            <a:off x="7320445" y="2572527"/>
            <a:ext cx="2324100" cy="1384300"/>
          </a:xfrm>
          <a:prstGeom prst="rect">
            <a:avLst/>
          </a:prstGeom>
        </p:spPr>
      </p:pic>
      <p:pic>
        <p:nvPicPr>
          <p:cNvPr id="6" name="Picture 5">
            <a:extLst>
              <a:ext uri="{FF2B5EF4-FFF2-40B4-BE49-F238E27FC236}">
                <a16:creationId xmlns:a16="http://schemas.microsoft.com/office/drawing/2014/main" id="{A9B38A8D-125B-9844-96DB-14120D313B2E}"/>
              </a:ext>
            </a:extLst>
          </p:cNvPr>
          <p:cNvPicPr>
            <a:picLocks noChangeAspect="1"/>
          </p:cNvPicPr>
          <p:nvPr/>
        </p:nvPicPr>
        <p:blipFill>
          <a:blip r:embed="rId3"/>
          <a:stretch>
            <a:fillRect/>
          </a:stretch>
        </p:blipFill>
        <p:spPr>
          <a:xfrm>
            <a:off x="7561745" y="4560855"/>
            <a:ext cx="1841500" cy="762000"/>
          </a:xfrm>
          <a:prstGeom prst="rect">
            <a:avLst/>
          </a:prstGeom>
        </p:spPr>
      </p:pic>
      <p:sp>
        <p:nvSpPr>
          <p:cNvPr id="4" name="Slide Number Placeholder 3">
            <a:extLst>
              <a:ext uri="{FF2B5EF4-FFF2-40B4-BE49-F238E27FC236}">
                <a16:creationId xmlns:a16="http://schemas.microsoft.com/office/drawing/2014/main" id="{FDD27B8E-2020-864D-A98A-3D93416B6918}"/>
              </a:ext>
            </a:extLst>
          </p:cNvPr>
          <p:cNvSpPr>
            <a:spLocks noGrp="1"/>
          </p:cNvSpPr>
          <p:nvPr>
            <p:ph type="sldNum" sz="quarter" idx="12"/>
          </p:nvPr>
        </p:nvSpPr>
        <p:spPr/>
        <p:txBody>
          <a:bodyPr/>
          <a:lstStyle/>
          <a:p>
            <a:pPr>
              <a:defRPr/>
            </a:pPr>
            <a:fld id="{EC35E9FC-F6D5-0349-BBED-EA7D7A9BC49B}" type="slidenum">
              <a:rPr lang="en-US" smtClean="0"/>
              <a:pPr>
                <a:defRPr/>
              </a:pPr>
              <a:t>11</a:t>
            </a:fld>
            <a:endParaRPr lang="en-US"/>
          </a:p>
        </p:txBody>
      </p:sp>
    </p:spTree>
    <p:extLst>
      <p:ext uri="{BB962C8B-B14F-4D97-AF65-F5344CB8AC3E}">
        <p14:creationId xmlns:p14="http://schemas.microsoft.com/office/powerpoint/2010/main" val="3866156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37291-12C7-AC4D-8CB7-3B18447D6A3E}"/>
              </a:ext>
            </a:extLst>
          </p:cNvPr>
          <p:cNvSpPr>
            <a:spLocks noGrp="1"/>
          </p:cNvSpPr>
          <p:nvPr>
            <p:ph type="title"/>
          </p:nvPr>
        </p:nvSpPr>
        <p:spPr/>
        <p:txBody>
          <a:bodyPr/>
          <a:lstStyle/>
          <a:p>
            <a:r>
              <a:rPr lang="en-US" dirty="0"/>
              <a:t>Dissolved Impurities</a:t>
            </a:r>
          </a:p>
        </p:txBody>
      </p:sp>
      <p:sp>
        <p:nvSpPr>
          <p:cNvPr id="3" name="Content Placeholder 2">
            <a:extLst>
              <a:ext uri="{FF2B5EF4-FFF2-40B4-BE49-F238E27FC236}">
                <a16:creationId xmlns:a16="http://schemas.microsoft.com/office/drawing/2014/main" id="{C74492FD-9565-5447-8B8B-DF4B4AA7FFF2}"/>
              </a:ext>
            </a:extLst>
          </p:cNvPr>
          <p:cNvSpPr>
            <a:spLocks noGrp="1"/>
          </p:cNvSpPr>
          <p:nvPr>
            <p:ph sz="half" idx="1"/>
          </p:nvPr>
        </p:nvSpPr>
        <p:spPr/>
        <p:txBody>
          <a:bodyPr/>
          <a:lstStyle/>
          <a:p>
            <a:r>
              <a:rPr lang="en-US" sz="2400" dirty="0"/>
              <a:t>In addition to impurities generated by reactions with oxides, impurities may result from incomplete removal of HF or of easily reducible fluorides during the salt purification</a:t>
            </a:r>
          </a:p>
          <a:p>
            <a:r>
              <a:rPr lang="en-US" sz="2400" dirty="0"/>
              <a:t>This is done by successive reactions with HF–H2 and H2</a:t>
            </a:r>
          </a:p>
          <a:p>
            <a:endParaRPr lang="en-US" sz="2400" dirty="0"/>
          </a:p>
        </p:txBody>
      </p:sp>
      <p:pic>
        <p:nvPicPr>
          <p:cNvPr id="5" name="Picture 4">
            <a:extLst>
              <a:ext uri="{FF2B5EF4-FFF2-40B4-BE49-F238E27FC236}">
                <a16:creationId xmlns:a16="http://schemas.microsoft.com/office/drawing/2014/main" id="{8BA53FF9-844E-5A4F-95A4-285EC0BE94B2}"/>
              </a:ext>
            </a:extLst>
          </p:cNvPr>
          <p:cNvPicPr>
            <a:picLocks noChangeAspect="1"/>
          </p:cNvPicPr>
          <p:nvPr/>
        </p:nvPicPr>
        <p:blipFill>
          <a:blip r:embed="rId2"/>
          <a:stretch>
            <a:fillRect/>
          </a:stretch>
        </p:blipFill>
        <p:spPr>
          <a:xfrm>
            <a:off x="6902450" y="2828926"/>
            <a:ext cx="3771900" cy="889000"/>
          </a:xfrm>
          <a:prstGeom prst="rect">
            <a:avLst/>
          </a:prstGeom>
        </p:spPr>
      </p:pic>
      <p:sp>
        <p:nvSpPr>
          <p:cNvPr id="6" name="Slide Number Placeholder 5">
            <a:extLst>
              <a:ext uri="{FF2B5EF4-FFF2-40B4-BE49-F238E27FC236}">
                <a16:creationId xmlns:a16="http://schemas.microsoft.com/office/drawing/2014/main" id="{E1B1D7F4-78FA-F048-B25F-F3F9BCF52D44}"/>
              </a:ext>
            </a:extLst>
          </p:cNvPr>
          <p:cNvSpPr>
            <a:spLocks noGrp="1"/>
          </p:cNvSpPr>
          <p:nvPr>
            <p:ph type="sldNum" sz="quarter" idx="12"/>
          </p:nvPr>
        </p:nvSpPr>
        <p:spPr/>
        <p:txBody>
          <a:bodyPr/>
          <a:lstStyle/>
          <a:p>
            <a:pPr>
              <a:defRPr/>
            </a:pPr>
            <a:fld id="{EC35E9FC-F6D5-0349-BBED-EA7D7A9BC49B}" type="slidenum">
              <a:rPr lang="en-US" smtClean="0"/>
              <a:pPr>
                <a:defRPr/>
              </a:pPr>
              <a:t>12</a:t>
            </a:fld>
            <a:endParaRPr lang="en-US"/>
          </a:p>
        </p:txBody>
      </p:sp>
    </p:spTree>
    <p:extLst>
      <p:ext uri="{BB962C8B-B14F-4D97-AF65-F5344CB8AC3E}">
        <p14:creationId xmlns:p14="http://schemas.microsoft.com/office/powerpoint/2010/main" val="918011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960E8-3292-824E-A956-32F215D8CCF9}"/>
              </a:ext>
            </a:extLst>
          </p:cNvPr>
          <p:cNvSpPr>
            <a:spLocks noGrp="1"/>
          </p:cNvSpPr>
          <p:nvPr>
            <p:ph type="title"/>
          </p:nvPr>
        </p:nvSpPr>
        <p:spPr/>
        <p:txBody>
          <a:bodyPr/>
          <a:lstStyle/>
          <a:p>
            <a:r>
              <a:rPr lang="en-US" dirty="0"/>
              <a:t>Graphite Compatibility</a:t>
            </a:r>
          </a:p>
        </p:txBody>
      </p:sp>
      <p:sp>
        <p:nvSpPr>
          <p:cNvPr id="3" name="Content Placeholder 2">
            <a:extLst>
              <a:ext uri="{FF2B5EF4-FFF2-40B4-BE49-F238E27FC236}">
                <a16:creationId xmlns:a16="http://schemas.microsoft.com/office/drawing/2014/main" id="{418955CB-2AD7-DF4B-8778-1DF326C8E226}"/>
              </a:ext>
            </a:extLst>
          </p:cNvPr>
          <p:cNvSpPr>
            <a:spLocks noGrp="1"/>
          </p:cNvSpPr>
          <p:nvPr>
            <p:ph sz="half" idx="1"/>
          </p:nvPr>
        </p:nvSpPr>
        <p:spPr/>
        <p:txBody>
          <a:bodyPr/>
          <a:lstStyle/>
          <a:p>
            <a:r>
              <a:rPr lang="en-US" sz="2400" dirty="0"/>
              <a:t>Graphite does not react with molten fluoride mixtures of the type to be used in the MSR concepts</a:t>
            </a:r>
          </a:p>
          <a:p>
            <a:r>
              <a:rPr lang="en-US" sz="2400" dirty="0"/>
              <a:t>After carbon, borides and nitrides appear to be the most compatible nonmetallic materials</a:t>
            </a:r>
          </a:p>
          <a:p>
            <a:endParaRPr lang="en-US" sz="2400" dirty="0"/>
          </a:p>
        </p:txBody>
      </p:sp>
      <p:sp>
        <p:nvSpPr>
          <p:cNvPr id="4" name="Content Placeholder 3">
            <a:extLst>
              <a:ext uri="{FF2B5EF4-FFF2-40B4-BE49-F238E27FC236}">
                <a16:creationId xmlns:a16="http://schemas.microsoft.com/office/drawing/2014/main" id="{BD103534-B572-6E4C-B9B5-80E488C8303E}"/>
              </a:ext>
            </a:extLst>
          </p:cNvPr>
          <p:cNvSpPr>
            <a:spLocks noGrp="1"/>
          </p:cNvSpPr>
          <p:nvPr>
            <p:ph sz="half" idx="2"/>
          </p:nvPr>
        </p:nvSpPr>
        <p:spPr/>
        <p:txBody>
          <a:bodyPr/>
          <a:lstStyle/>
          <a:p>
            <a:r>
              <a:rPr lang="en-US" sz="2400" dirty="0"/>
              <a:t>Thermodynamic data suggest that the most likely reaction is:</a:t>
            </a:r>
          </a:p>
          <a:p>
            <a:endParaRPr lang="en-US" sz="2400" dirty="0"/>
          </a:p>
          <a:p>
            <a:r>
              <a:rPr lang="en-US" sz="2400" dirty="0"/>
              <a:t>but this should come to equilibrium at very low CF4 pressures</a:t>
            </a:r>
          </a:p>
          <a:p>
            <a:r>
              <a:rPr lang="en-US" sz="2400" dirty="0"/>
              <a:t>CF4 concentrations over graphite–salt systems maintained for long periods at elevated temperatures have been shown to be below the limit of detection</a:t>
            </a:r>
          </a:p>
          <a:p>
            <a:endParaRPr lang="en-US" sz="2400" dirty="0"/>
          </a:p>
          <a:p>
            <a:endParaRPr lang="en-US" sz="2400" dirty="0"/>
          </a:p>
        </p:txBody>
      </p:sp>
      <p:pic>
        <p:nvPicPr>
          <p:cNvPr id="5" name="Picture 4">
            <a:extLst>
              <a:ext uri="{FF2B5EF4-FFF2-40B4-BE49-F238E27FC236}">
                <a16:creationId xmlns:a16="http://schemas.microsoft.com/office/drawing/2014/main" id="{526192BF-6A2F-1148-90BE-2F06B8988A21}"/>
              </a:ext>
            </a:extLst>
          </p:cNvPr>
          <p:cNvPicPr>
            <a:picLocks noChangeAspect="1"/>
          </p:cNvPicPr>
          <p:nvPr/>
        </p:nvPicPr>
        <p:blipFill>
          <a:blip r:embed="rId2"/>
          <a:stretch>
            <a:fillRect/>
          </a:stretch>
        </p:blipFill>
        <p:spPr>
          <a:xfrm>
            <a:off x="7774608" y="2812774"/>
            <a:ext cx="2417841" cy="413578"/>
          </a:xfrm>
          <a:prstGeom prst="rect">
            <a:avLst/>
          </a:prstGeom>
        </p:spPr>
      </p:pic>
      <p:sp>
        <p:nvSpPr>
          <p:cNvPr id="6" name="Slide Number Placeholder 5">
            <a:extLst>
              <a:ext uri="{FF2B5EF4-FFF2-40B4-BE49-F238E27FC236}">
                <a16:creationId xmlns:a16="http://schemas.microsoft.com/office/drawing/2014/main" id="{5744D474-92BC-FB49-9F8E-3482629654A0}"/>
              </a:ext>
            </a:extLst>
          </p:cNvPr>
          <p:cNvSpPr>
            <a:spLocks noGrp="1"/>
          </p:cNvSpPr>
          <p:nvPr>
            <p:ph type="sldNum" sz="quarter" idx="12"/>
          </p:nvPr>
        </p:nvSpPr>
        <p:spPr/>
        <p:txBody>
          <a:bodyPr/>
          <a:lstStyle/>
          <a:p>
            <a:pPr>
              <a:defRPr/>
            </a:pPr>
            <a:fld id="{EC35E9FC-F6D5-0349-BBED-EA7D7A9BC49B}" type="slidenum">
              <a:rPr lang="en-US" smtClean="0"/>
              <a:pPr>
                <a:defRPr/>
              </a:pPr>
              <a:t>13</a:t>
            </a:fld>
            <a:endParaRPr lang="en-US" dirty="0"/>
          </a:p>
        </p:txBody>
      </p:sp>
    </p:spTree>
    <p:extLst>
      <p:ext uri="{BB962C8B-B14F-4D97-AF65-F5344CB8AC3E}">
        <p14:creationId xmlns:p14="http://schemas.microsoft.com/office/powerpoint/2010/main" val="16219107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D3B41-1105-B443-B48A-1DDC09B36C69}"/>
              </a:ext>
            </a:extLst>
          </p:cNvPr>
          <p:cNvSpPr>
            <a:spLocks noGrp="1"/>
          </p:cNvSpPr>
          <p:nvPr>
            <p:ph type="title"/>
          </p:nvPr>
        </p:nvSpPr>
        <p:spPr/>
        <p:txBody>
          <a:bodyPr/>
          <a:lstStyle/>
          <a:p>
            <a:r>
              <a:rPr lang="en-US" dirty="0"/>
              <a:t>Constituents of the Melt</a:t>
            </a:r>
          </a:p>
        </p:txBody>
      </p:sp>
      <p:sp>
        <p:nvSpPr>
          <p:cNvPr id="3" name="Content Placeholder 2">
            <a:extLst>
              <a:ext uri="{FF2B5EF4-FFF2-40B4-BE49-F238E27FC236}">
                <a16:creationId xmlns:a16="http://schemas.microsoft.com/office/drawing/2014/main" id="{1D96B2B4-C3BE-0440-B67D-A74455A120CA}"/>
              </a:ext>
            </a:extLst>
          </p:cNvPr>
          <p:cNvSpPr>
            <a:spLocks noGrp="1"/>
          </p:cNvSpPr>
          <p:nvPr>
            <p:ph sz="half" idx="1"/>
          </p:nvPr>
        </p:nvSpPr>
        <p:spPr>
          <a:xfrm>
            <a:off x="609599" y="1968503"/>
            <a:ext cx="6486939" cy="4157663"/>
          </a:xfrm>
        </p:spPr>
        <p:txBody>
          <a:bodyPr/>
          <a:lstStyle/>
          <a:p>
            <a:r>
              <a:rPr lang="en-US" sz="2400" dirty="0"/>
              <a:t>The oxidation reaction of alloy components with UF4 has been suggested to play an important role in corrosion</a:t>
            </a:r>
          </a:p>
          <a:p>
            <a:r>
              <a:rPr lang="en-US" sz="2400" dirty="0"/>
              <a:t>The equation will define/buffer the electrochemical potential of the salt via the UF4/UF3 ratio</a:t>
            </a:r>
          </a:p>
          <a:p>
            <a:r>
              <a:rPr lang="en-US" sz="2400" dirty="0"/>
              <a:t>Based on reasonable estimations of the activity coefficients for the above reaction, the equilibrium concentration of CrF2 is of the order of 130–300 ppm for a fuel with 1% UF3 contained in Hastelloy-N</a:t>
            </a:r>
          </a:p>
          <a:p>
            <a:endParaRPr lang="en-US" sz="2400" dirty="0"/>
          </a:p>
          <a:p>
            <a:endParaRPr lang="en-US" sz="2400" dirty="0"/>
          </a:p>
          <a:p>
            <a:endParaRPr lang="en-US" sz="2400" dirty="0"/>
          </a:p>
        </p:txBody>
      </p:sp>
      <p:pic>
        <p:nvPicPr>
          <p:cNvPr id="5" name="Picture 4">
            <a:extLst>
              <a:ext uri="{FF2B5EF4-FFF2-40B4-BE49-F238E27FC236}">
                <a16:creationId xmlns:a16="http://schemas.microsoft.com/office/drawing/2014/main" id="{071A67D6-5E6A-0341-9FC3-2D72B5D2B63D}"/>
              </a:ext>
            </a:extLst>
          </p:cNvPr>
          <p:cNvPicPr>
            <a:picLocks noChangeAspect="1"/>
          </p:cNvPicPr>
          <p:nvPr/>
        </p:nvPicPr>
        <p:blipFill>
          <a:blip r:embed="rId2"/>
          <a:stretch>
            <a:fillRect/>
          </a:stretch>
        </p:blipFill>
        <p:spPr>
          <a:xfrm>
            <a:off x="8362616" y="2404500"/>
            <a:ext cx="2578100" cy="787400"/>
          </a:xfrm>
          <a:prstGeom prst="rect">
            <a:avLst/>
          </a:prstGeom>
        </p:spPr>
      </p:pic>
      <p:sp>
        <p:nvSpPr>
          <p:cNvPr id="6" name="Slide Number Placeholder 5">
            <a:extLst>
              <a:ext uri="{FF2B5EF4-FFF2-40B4-BE49-F238E27FC236}">
                <a16:creationId xmlns:a16="http://schemas.microsoft.com/office/drawing/2014/main" id="{CE3458DA-22FD-6341-9211-DB6D34CC58F7}"/>
              </a:ext>
            </a:extLst>
          </p:cNvPr>
          <p:cNvSpPr>
            <a:spLocks noGrp="1"/>
          </p:cNvSpPr>
          <p:nvPr>
            <p:ph type="sldNum" sz="quarter" idx="12"/>
          </p:nvPr>
        </p:nvSpPr>
        <p:spPr/>
        <p:txBody>
          <a:bodyPr/>
          <a:lstStyle/>
          <a:p>
            <a:pPr>
              <a:defRPr/>
            </a:pPr>
            <a:fld id="{EC35E9FC-F6D5-0349-BBED-EA7D7A9BC49B}" type="slidenum">
              <a:rPr lang="en-US" smtClean="0"/>
              <a:pPr>
                <a:defRPr/>
              </a:pPr>
              <a:t>14</a:t>
            </a:fld>
            <a:endParaRPr lang="en-US"/>
          </a:p>
        </p:txBody>
      </p:sp>
      <p:pic>
        <p:nvPicPr>
          <p:cNvPr id="7" name="Picture 6">
            <a:extLst>
              <a:ext uri="{FF2B5EF4-FFF2-40B4-BE49-F238E27FC236}">
                <a16:creationId xmlns:a16="http://schemas.microsoft.com/office/drawing/2014/main" id="{8EC85F61-ADA5-C040-A47E-78669A2C126E}"/>
              </a:ext>
            </a:extLst>
          </p:cNvPr>
          <p:cNvPicPr>
            <a:picLocks noChangeAspect="1"/>
          </p:cNvPicPr>
          <p:nvPr/>
        </p:nvPicPr>
        <p:blipFill>
          <a:blip r:embed="rId3"/>
          <a:stretch>
            <a:fillRect/>
          </a:stretch>
        </p:blipFill>
        <p:spPr>
          <a:xfrm>
            <a:off x="7773009" y="3351807"/>
            <a:ext cx="3597355" cy="2710533"/>
          </a:xfrm>
          <a:prstGeom prst="rect">
            <a:avLst/>
          </a:prstGeom>
        </p:spPr>
      </p:pic>
    </p:spTree>
    <p:extLst>
      <p:ext uri="{BB962C8B-B14F-4D97-AF65-F5344CB8AC3E}">
        <p14:creationId xmlns:p14="http://schemas.microsoft.com/office/powerpoint/2010/main" val="3009869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DA4E2-B5AA-4742-86DE-631D94A62B94}"/>
              </a:ext>
            </a:extLst>
          </p:cNvPr>
          <p:cNvSpPr>
            <a:spLocks noGrp="1"/>
          </p:cNvSpPr>
          <p:nvPr>
            <p:ph type="title"/>
          </p:nvPr>
        </p:nvSpPr>
        <p:spPr/>
        <p:txBody>
          <a:bodyPr/>
          <a:lstStyle/>
          <a:p>
            <a:r>
              <a:rPr lang="en-US" dirty="0" err="1"/>
              <a:t>Tellerium</a:t>
            </a:r>
            <a:endParaRPr lang="en-US" dirty="0"/>
          </a:p>
        </p:txBody>
      </p:sp>
      <p:sp>
        <p:nvSpPr>
          <p:cNvPr id="3" name="Content Placeholder 2">
            <a:extLst>
              <a:ext uri="{FF2B5EF4-FFF2-40B4-BE49-F238E27FC236}">
                <a16:creationId xmlns:a16="http://schemas.microsoft.com/office/drawing/2014/main" id="{FD068A89-07E7-A844-AD4A-D770E3759358}"/>
              </a:ext>
            </a:extLst>
          </p:cNvPr>
          <p:cNvSpPr>
            <a:spLocks noGrp="1"/>
          </p:cNvSpPr>
          <p:nvPr>
            <p:ph sz="half" idx="1"/>
          </p:nvPr>
        </p:nvSpPr>
        <p:spPr>
          <a:xfrm>
            <a:off x="609600" y="1968503"/>
            <a:ext cx="5588000" cy="4157663"/>
          </a:xfrm>
        </p:spPr>
        <p:txBody>
          <a:bodyPr/>
          <a:lstStyle/>
          <a:p>
            <a:r>
              <a:rPr lang="en-US" sz="2400" dirty="0"/>
              <a:t>When </a:t>
            </a:r>
            <a:r>
              <a:rPr lang="en-US" sz="2400" dirty="0" err="1"/>
              <a:t>Te</a:t>
            </a:r>
            <a:r>
              <a:rPr lang="en-US" sz="2400" dirty="0"/>
              <a:t> is present in the metallic form in the fuel, it corrodes Ni-based alloys and embrittles its surface grain boundaries</a:t>
            </a:r>
          </a:p>
          <a:p>
            <a:r>
              <a:rPr lang="en-US" sz="2400" dirty="0"/>
              <a:t>Embrittlement is a vital issue to consider because it can result in cracking of the structural materials</a:t>
            </a:r>
          </a:p>
          <a:p>
            <a:r>
              <a:rPr lang="en-US" sz="2400" dirty="0"/>
              <a:t>This intergranular embrittlement produced in Hastelloy-N can be significantly reduced by adding 1–2 </a:t>
            </a:r>
            <a:r>
              <a:rPr lang="en-US" sz="2400" dirty="0" err="1"/>
              <a:t>wt</a:t>
            </a:r>
            <a:r>
              <a:rPr lang="en-US" sz="2400" dirty="0"/>
              <a:t>% of niobium into the Hastelloy-N</a:t>
            </a:r>
          </a:p>
          <a:p>
            <a:endParaRPr lang="en-US" sz="2400" dirty="0"/>
          </a:p>
          <a:p>
            <a:endParaRPr lang="en-US" sz="2400" dirty="0"/>
          </a:p>
          <a:p>
            <a:endParaRPr lang="en-US" sz="2400" dirty="0"/>
          </a:p>
        </p:txBody>
      </p:sp>
      <p:sp>
        <p:nvSpPr>
          <p:cNvPr id="4" name="Content Placeholder 3">
            <a:extLst>
              <a:ext uri="{FF2B5EF4-FFF2-40B4-BE49-F238E27FC236}">
                <a16:creationId xmlns:a16="http://schemas.microsoft.com/office/drawing/2014/main" id="{72A81808-B61A-2F4A-B2F3-2B75444DFFF9}"/>
              </a:ext>
            </a:extLst>
          </p:cNvPr>
          <p:cNvSpPr>
            <a:spLocks noGrp="1"/>
          </p:cNvSpPr>
          <p:nvPr>
            <p:ph sz="half" idx="2"/>
          </p:nvPr>
        </p:nvSpPr>
        <p:spPr>
          <a:xfrm>
            <a:off x="6197600" y="1968503"/>
            <a:ext cx="5657702" cy="4157663"/>
          </a:xfrm>
        </p:spPr>
        <p:txBody>
          <a:bodyPr/>
          <a:lstStyle/>
          <a:p>
            <a:r>
              <a:rPr lang="en-US" sz="2400" dirty="0"/>
              <a:t>Another way to suppress the corrosion rate is by increasing the reducing conditions of the fuel, which is done by the increasing the UF3/UF4 ratio</a:t>
            </a:r>
          </a:p>
          <a:p>
            <a:r>
              <a:rPr lang="en-US" sz="2400" dirty="0"/>
              <a:t>This allows </a:t>
            </a:r>
            <a:r>
              <a:rPr lang="en-US" sz="2400" dirty="0" err="1"/>
              <a:t>Te</a:t>
            </a:r>
            <a:r>
              <a:rPr lang="en-US" sz="2400" dirty="0"/>
              <a:t> to be present as Te</a:t>
            </a:r>
            <a:r>
              <a:rPr lang="en-US" sz="2400" baseline="30000" dirty="0"/>
              <a:t>-2</a:t>
            </a:r>
            <a:r>
              <a:rPr lang="en-US" sz="2400" dirty="0"/>
              <a:t> rather than in an ‘oxidized’ metallic form, and this is less aggressive against the nickel-based alloys</a:t>
            </a:r>
          </a:p>
        </p:txBody>
      </p:sp>
      <p:sp>
        <p:nvSpPr>
          <p:cNvPr id="5" name="Slide Number Placeholder 4">
            <a:extLst>
              <a:ext uri="{FF2B5EF4-FFF2-40B4-BE49-F238E27FC236}">
                <a16:creationId xmlns:a16="http://schemas.microsoft.com/office/drawing/2014/main" id="{70D18760-0BC3-704C-A3F8-265535E215EE}"/>
              </a:ext>
            </a:extLst>
          </p:cNvPr>
          <p:cNvSpPr>
            <a:spLocks noGrp="1"/>
          </p:cNvSpPr>
          <p:nvPr>
            <p:ph type="sldNum" sz="quarter" idx="12"/>
          </p:nvPr>
        </p:nvSpPr>
        <p:spPr/>
        <p:txBody>
          <a:bodyPr/>
          <a:lstStyle/>
          <a:p>
            <a:pPr>
              <a:defRPr/>
            </a:pPr>
            <a:fld id="{EC35E9FC-F6D5-0349-BBED-EA7D7A9BC49B}" type="slidenum">
              <a:rPr lang="en-US" smtClean="0"/>
              <a:pPr>
                <a:defRPr/>
              </a:pPr>
              <a:t>15</a:t>
            </a:fld>
            <a:endParaRPr lang="en-US"/>
          </a:p>
        </p:txBody>
      </p:sp>
    </p:spTree>
    <p:extLst>
      <p:ext uri="{BB962C8B-B14F-4D97-AF65-F5344CB8AC3E}">
        <p14:creationId xmlns:p14="http://schemas.microsoft.com/office/powerpoint/2010/main" val="3677275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A2E93-C703-9345-BB0B-F3742841EB1D}"/>
              </a:ext>
            </a:extLst>
          </p:cNvPr>
          <p:cNvSpPr>
            <a:spLocks noGrp="1"/>
          </p:cNvSpPr>
          <p:nvPr>
            <p:ph type="title"/>
          </p:nvPr>
        </p:nvSpPr>
        <p:spPr/>
        <p:txBody>
          <a:bodyPr/>
          <a:lstStyle/>
          <a:p>
            <a:r>
              <a:rPr lang="en-US" dirty="0"/>
              <a:t>Materials for MSR systems</a:t>
            </a:r>
          </a:p>
        </p:txBody>
      </p:sp>
      <p:sp>
        <p:nvSpPr>
          <p:cNvPr id="3" name="Content Placeholder 2">
            <a:extLst>
              <a:ext uri="{FF2B5EF4-FFF2-40B4-BE49-F238E27FC236}">
                <a16:creationId xmlns:a16="http://schemas.microsoft.com/office/drawing/2014/main" id="{F02ACBCE-2E37-AE48-9BA1-6AD0249A47A4}"/>
              </a:ext>
            </a:extLst>
          </p:cNvPr>
          <p:cNvSpPr>
            <a:spLocks noGrp="1"/>
          </p:cNvSpPr>
          <p:nvPr>
            <p:ph sz="half" idx="1"/>
          </p:nvPr>
        </p:nvSpPr>
        <p:spPr/>
        <p:txBody>
          <a:bodyPr/>
          <a:lstStyle/>
          <a:p>
            <a:r>
              <a:rPr lang="en-US" sz="2400" dirty="0"/>
              <a:t>The materials required fall into three main categories: (1) metallic components for primary and secondary circuits, (2) graphite (or other structural steels) in the core, and (3) materials for molten-salt fuel reprocessing systems</a:t>
            </a:r>
          </a:p>
          <a:p>
            <a:r>
              <a:rPr lang="en-US" sz="2400" dirty="0"/>
              <a:t>The metallic material used in constructing the primary circuit of an MSR will operate at temperatures up to 700–750C</a:t>
            </a:r>
          </a:p>
          <a:p>
            <a:endParaRPr lang="en-US" sz="2400" dirty="0"/>
          </a:p>
          <a:p>
            <a:endParaRPr lang="en-US" sz="2400" dirty="0"/>
          </a:p>
        </p:txBody>
      </p:sp>
      <p:sp>
        <p:nvSpPr>
          <p:cNvPr id="4" name="Content Placeholder 3">
            <a:extLst>
              <a:ext uri="{FF2B5EF4-FFF2-40B4-BE49-F238E27FC236}">
                <a16:creationId xmlns:a16="http://schemas.microsoft.com/office/drawing/2014/main" id="{294891B2-63C8-9943-83B6-A16AA15DCD5F}"/>
              </a:ext>
            </a:extLst>
          </p:cNvPr>
          <p:cNvSpPr>
            <a:spLocks noGrp="1"/>
          </p:cNvSpPr>
          <p:nvPr>
            <p:ph sz="half" idx="2"/>
          </p:nvPr>
        </p:nvSpPr>
        <p:spPr/>
        <p:txBody>
          <a:bodyPr/>
          <a:lstStyle/>
          <a:p>
            <a:r>
              <a:rPr lang="en-US" sz="2400" dirty="0"/>
              <a:t>Nitrogen can oxidize the outside of the material due to exposure to air</a:t>
            </a:r>
          </a:p>
          <a:p>
            <a:r>
              <a:rPr lang="en-US" sz="2400" dirty="0"/>
              <a:t>Operating lifetime of 30-50 </a:t>
            </a:r>
            <a:r>
              <a:rPr lang="en-US" sz="2400" dirty="0" err="1"/>
              <a:t>yrs</a:t>
            </a:r>
            <a:r>
              <a:rPr lang="en-US" sz="2400" dirty="0"/>
              <a:t>, with fluences of up to 8x10</a:t>
            </a:r>
            <a:r>
              <a:rPr lang="en-US" sz="2400" baseline="30000" dirty="0"/>
              <a:t>21</a:t>
            </a:r>
            <a:r>
              <a:rPr lang="en-US" sz="2400" dirty="0"/>
              <a:t> n/cm</a:t>
            </a:r>
            <a:r>
              <a:rPr lang="en-US" sz="2400" baseline="30000" dirty="0"/>
              <a:t>2</a:t>
            </a:r>
          </a:p>
          <a:p>
            <a:r>
              <a:rPr lang="en-US" sz="2400" dirty="0"/>
              <a:t>The metal must have moderate oxidation resistance, must resist corrosion by the salt, and must not be subject to severe embrittlement by neutrons</a:t>
            </a:r>
          </a:p>
          <a:p>
            <a:r>
              <a:rPr lang="en-US" sz="2400" dirty="0"/>
              <a:t>The material must shapeable, with wall thicknesses from &gt;1cm to less than 1mm, and weldable</a:t>
            </a:r>
          </a:p>
          <a:p>
            <a:endParaRPr lang="en-US" sz="2400" dirty="0"/>
          </a:p>
          <a:p>
            <a:endParaRPr lang="en-US" sz="2400" dirty="0"/>
          </a:p>
        </p:txBody>
      </p:sp>
      <p:sp>
        <p:nvSpPr>
          <p:cNvPr id="5" name="Slide Number Placeholder 4">
            <a:extLst>
              <a:ext uri="{FF2B5EF4-FFF2-40B4-BE49-F238E27FC236}">
                <a16:creationId xmlns:a16="http://schemas.microsoft.com/office/drawing/2014/main" id="{F6A2814C-A7A5-D54F-A8AC-C3417263DF04}"/>
              </a:ext>
            </a:extLst>
          </p:cNvPr>
          <p:cNvSpPr>
            <a:spLocks noGrp="1"/>
          </p:cNvSpPr>
          <p:nvPr>
            <p:ph type="sldNum" sz="quarter" idx="12"/>
          </p:nvPr>
        </p:nvSpPr>
        <p:spPr/>
        <p:txBody>
          <a:bodyPr/>
          <a:lstStyle/>
          <a:p>
            <a:pPr>
              <a:defRPr/>
            </a:pPr>
            <a:fld id="{EC35E9FC-F6D5-0349-BBED-EA7D7A9BC49B}" type="slidenum">
              <a:rPr lang="en-US" smtClean="0"/>
              <a:pPr>
                <a:defRPr/>
              </a:pPr>
              <a:t>16</a:t>
            </a:fld>
            <a:endParaRPr lang="en-US" dirty="0"/>
          </a:p>
        </p:txBody>
      </p:sp>
    </p:spTree>
    <p:extLst>
      <p:ext uri="{BB962C8B-B14F-4D97-AF65-F5344CB8AC3E}">
        <p14:creationId xmlns:p14="http://schemas.microsoft.com/office/powerpoint/2010/main" val="1758148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0F38A-B0F0-384E-9D0E-00823E0660F8}"/>
              </a:ext>
            </a:extLst>
          </p:cNvPr>
          <p:cNvSpPr>
            <a:spLocks noGrp="1"/>
          </p:cNvSpPr>
          <p:nvPr>
            <p:ph type="title"/>
          </p:nvPr>
        </p:nvSpPr>
        <p:spPr/>
        <p:txBody>
          <a:bodyPr/>
          <a:lstStyle/>
          <a:p>
            <a:r>
              <a:rPr lang="en-US" dirty="0"/>
              <a:t>Metallic Materials for MSR systems</a:t>
            </a:r>
          </a:p>
        </p:txBody>
      </p:sp>
      <p:sp>
        <p:nvSpPr>
          <p:cNvPr id="3" name="Content Placeholder 2">
            <a:extLst>
              <a:ext uri="{FF2B5EF4-FFF2-40B4-BE49-F238E27FC236}">
                <a16:creationId xmlns:a16="http://schemas.microsoft.com/office/drawing/2014/main" id="{08BA587A-4AB4-3A48-8985-1D387BB09A05}"/>
              </a:ext>
            </a:extLst>
          </p:cNvPr>
          <p:cNvSpPr>
            <a:spLocks noGrp="1"/>
          </p:cNvSpPr>
          <p:nvPr>
            <p:ph sz="half" idx="1"/>
          </p:nvPr>
        </p:nvSpPr>
        <p:spPr/>
        <p:txBody>
          <a:bodyPr/>
          <a:lstStyle/>
          <a:p>
            <a:r>
              <a:rPr lang="en-US" sz="2400" dirty="0"/>
              <a:t>Fairly extensive literature exists on corrosion of metal alloys by molten fluorides in convection or forced flow loops</a:t>
            </a:r>
          </a:p>
          <a:p>
            <a:r>
              <a:rPr lang="en-US" sz="2400" dirty="0"/>
              <a:t>Limited experimental efforts on irradiation-combined corrosion effects</a:t>
            </a:r>
          </a:p>
          <a:p>
            <a:r>
              <a:rPr lang="en-US" sz="2400" dirty="0"/>
              <a:t>Nickel-based and austenitic stainless steels were primarily investigated</a:t>
            </a:r>
          </a:p>
        </p:txBody>
      </p:sp>
      <p:sp>
        <p:nvSpPr>
          <p:cNvPr id="4" name="Content Placeholder 3">
            <a:extLst>
              <a:ext uri="{FF2B5EF4-FFF2-40B4-BE49-F238E27FC236}">
                <a16:creationId xmlns:a16="http://schemas.microsoft.com/office/drawing/2014/main" id="{58B9A58A-84C3-3241-A4F3-2674F22BA195}"/>
              </a:ext>
            </a:extLst>
          </p:cNvPr>
          <p:cNvSpPr>
            <a:spLocks noGrp="1"/>
          </p:cNvSpPr>
          <p:nvPr>
            <p:ph sz="half" idx="2"/>
          </p:nvPr>
        </p:nvSpPr>
        <p:spPr/>
        <p:txBody>
          <a:bodyPr/>
          <a:lstStyle/>
          <a:p>
            <a:r>
              <a:rPr lang="en-US" sz="2400" dirty="0"/>
              <a:t>General knowledge:</a:t>
            </a:r>
          </a:p>
          <a:p>
            <a:r>
              <a:rPr lang="en-US" sz="2400" dirty="0"/>
              <a:t>Corrosion is associated with outward diffusion of Cr through the alloy</a:t>
            </a:r>
          </a:p>
          <a:p>
            <a:r>
              <a:rPr lang="en-US" sz="2400" dirty="0"/>
              <a:t>Corrosion rate is marked by initial rapid attack associated with dissolution of Cr and is largely driven by impurities in the salt</a:t>
            </a:r>
          </a:p>
          <a:p>
            <a:r>
              <a:rPr lang="en-US" sz="2400" dirty="0"/>
              <a:t>This is followed by a linear corrosion rate which is controlled by mass transfer</a:t>
            </a:r>
          </a:p>
          <a:p>
            <a:endParaRPr lang="en-US" sz="2400" dirty="0"/>
          </a:p>
          <a:p>
            <a:endParaRPr lang="en-US" sz="2400" dirty="0"/>
          </a:p>
        </p:txBody>
      </p:sp>
      <p:sp>
        <p:nvSpPr>
          <p:cNvPr id="5" name="Slide Number Placeholder 4">
            <a:extLst>
              <a:ext uri="{FF2B5EF4-FFF2-40B4-BE49-F238E27FC236}">
                <a16:creationId xmlns:a16="http://schemas.microsoft.com/office/drawing/2014/main" id="{DA345EA0-6996-F34D-A758-FF7D592F1608}"/>
              </a:ext>
            </a:extLst>
          </p:cNvPr>
          <p:cNvSpPr>
            <a:spLocks noGrp="1"/>
          </p:cNvSpPr>
          <p:nvPr>
            <p:ph type="sldNum" sz="quarter" idx="12"/>
          </p:nvPr>
        </p:nvSpPr>
        <p:spPr/>
        <p:txBody>
          <a:bodyPr/>
          <a:lstStyle/>
          <a:p>
            <a:pPr>
              <a:defRPr/>
            </a:pPr>
            <a:fld id="{EC35E9FC-F6D5-0349-BBED-EA7D7A9BC49B}" type="slidenum">
              <a:rPr lang="en-US" smtClean="0"/>
              <a:pPr>
                <a:defRPr/>
              </a:pPr>
              <a:t>17</a:t>
            </a:fld>
            <a:endParaRPr lang="en-US"/>
          </a:p>
        </p:txBody>
      </p:sp>
    </p:spTree>
    <p:extLst>
      <p:ext uri="{BB962C8B-B14F-4D97-AF65-F5344CB8AC3E}">
        <p14:creationId xmlns:p14="http://schemas.microsoft.com/office/powerpoint/2010/main" val="1500516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0BED8-362B-6642-AFA1-8B2548C327F9}"/>
              </a:ext>
            </a:extLst>
          </p:cNvPr>
          <p:cNvSpPr>
            <a:spLocks noGrp="1"/>
          </p:cNvSpPr>
          <p:nvPr>
            <p:ph type="title"/>
          </p:nvPr>
        </p:nvSpPr>
        <p:spPr/>
        <p:txBody>
          <a:bodyPr/>
          <a:lstStyle/>
          <a:p>
            <a:r>
              <a:rPr lang="en-US" dirty="0"/>
              <a:t>Metallic Materials for MSR systems</a:t>
            </a:r>
          </a:p>
        </p:txBody>
      </p:sp>
      <p:sp>
        <p:nvSpPr>
          <p:cNvPr id="3" name="Content Placeholder 2">
            <a:extLst>
              <a:ext uri="{FF2B5EF4-FFF2-40B4-BE49-F238E27FC236}">
                <a16:creationId xmlns:a16="http://schemas.microsoft.com/office/drawing/2014/main" id="{E27DC0A7-3000-274D-BB42-3DF9B5C22B2E}"/>
              </a:ext>
            </a:extLst>
          </p:cNvPr>
          <p:cNvSpPr>
            <a:spLocks noGrp="1"/>
          </p:cNvSpPr>
          <p:nvPr>
            <p:ph sz="half" idx="1"/>
          </p:nvPr>
        </p:nvSpPr>
        <p:spPr/>
        <p:txBody>
          <a:bodyPr/>
          <a:lstStyle/>
          <a:p>
            <a:r>
              <a:rPr lang="en-US" sz="2400" dirty="0"/>
              <a:t>General knowledge:</a:t>
            </a:r>
          </a:p>
          <a:p>
            <a:r>
              <a:rPr lang="en-US" sz="2400" dirty="0"/>
              <a:t>Minor impurities in the salt can enhance corrosion by several orders of magnitude</a:t>
            </a:r>
          </a:p>
          <a:p>
            <a:r>
              <a:rPr lang="en-US" sz="2400" dirty="0"/>
              <a:t>Dissolution can be mitigated by a chemical control of the redox conditions in the salts</a:t>
            </a:r>
          </a:p>
          <a:p>
            <a:r>
              <a:rPr lang="en-US" sz="2400" dirty="0"/>
              <a:t>Stainless steels, Inconel 600, Hastelloy-B, and Hastelloy-W were explored, but either excessively corroded or had poor aging properties</a:t>
            </a:r>
          </a:p>
          <a:p>
            <a:endParaRPr lang="en-US" sz="2400" dirty="0"/>
          </a:p>
        </p:txBody>
      </p:sp>
      <p:sp>
        <p:nvSpPr>
          <p:cNvPr id="4" name="Content Placeholder 3">
            <a:extLst>
              <a:ext uri="{FF2B5EF4-FFF2-40B4-BE49-F238E27FC236}">
                <a16:creationId xmlns:a16="http://schemas.microsoft.com/office/drawing/2014/main" id="{AF87B84F-C114-6441-AD7F-82697EA60D1C}"/>
              </a:ext>
            </a:extLst>
          </p:cNvPr>
          <p:cNvSpPr>
            <a:spLocks noGrp="1"/>
          </p:cNvSpPr>
          <p:nvPr>
            <p:ph sz="half" idx="2"/>
          </p:nvPr>
        </p:nvSpPr>
        <p:spPr/>
        <p:txBody>
          <a:bodyPr/>
          <a:lstStyle/>
          <a:p>
            <a:r>
              <a:rPr lang="en-US" sz="2400" dirty="0"/>
              <a:t>Hastelloy N was developed with a composition of Ni–16%Mo–7%Cr–5%Fe–0.05%C</a:t>
            </a:r>
          </a:p>
          <a:p>
            <a:r>
              <a:rPr lang="en-US" sz="2400" dirty="0"/>
              <a:t>Limited Cr is included to impart moderate oxidation resistance in air, but not high enough to lead to high corrosion rates in salt</a:t>
            </a:r>
          </a:p>
          <a:p>
            <a:r>
              <a:rPr lang="en-US" sz="2400" dirty="0"/>
              <a:t>Hastelloy N has excellent corrosion resistance to molten fluoride salts at temperatures considerably above those expected in MSR service</a:t>
            </a:r>
          </a:p>
          <a:p>
            <a:endParaRPr lang="en-US" sz="2400" dirty="0"/>
          </a:p>
          <a:p>
            <a:endParaRPr lang="en-US" sz="2400" dirty="0"/>
          </a:p>
        </p:txBody>
      </p:sp>
      <p:sp>
        <p:nvSpPr>
          <p:cNvPr id="5" name="Slide Number Placeholder 4">
            <a:extLst>
              <a:ext uri="{FF2B5EF4-FFF2-40B4-BE49-F238E27FC236}">
                <a16:creationId xmlns:a16="http://schemas.microsoft.com/office/drawing/2014/main" id="{B2D8DFEA-44FB-0748-8D85-FD8D5BF8CEFB}"/>
              </a:ext>
            </a:extLst>
          </p:cNvPr>
          <p:cNvSpPr>
            <a:spLocks noGrp="1"/>
          </p:cNvSpPr>
          <p:nvPr>
            <p:ph type="sldNum" sz="quarter" idx="12"/>
          </p:nvPr>
        </p:nvSpPr>
        <p:spPr/>
        <p:txBody>
          <a:bodyPr/>
          <a:lstStyle/>
          <a:p>
            <a:pPr>
              <a:defRPr/>
            </a:pPr>
            <a:fld id="{EC35E9FC-F6D5-0349-BBED-EA7D7A9BC49B}" type="slidenum">
              <a:rPr lang="en-US" smtClean="0"/>
              <a:pPr>
                <a:defRPr/>
              </a:pPr>
              <a:t>18</a:t>
            </a:fld>
            <a:endParaRPr lang="en-US"/>
          </a:p>
        </p:txBody>
      </p:sp>
    </p:spTree>
    <p:extLst>
      <p:ext uri="{BB962C8B-B14F-4D97-AF65-F5344CB8AC3E}">
        <p14:creationId xmlns:p14="http://schemas.microsoft.com/office/powerpoint/2010/main" val="23609734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C52FD-D9A4-7B44-A21E-4326666A1B1B}"/>
              </a:ext>
            </a:extLst>
          </p:cNvPr>
          <p:cNvSpPr>
            <a:spLocks noGrp="1"/>
          </p:cNvSpPr>
          <p:nvPr>
            <p:ph type="title"/>
          </p:nvPr>
        </p:nvSpPr>
        <p:spPr/>
        <p:txBody>
          <a:bodyPr/>
          <a:lstStyle/>
          <a:p>
            <a:r>
              <a:rPr lang="en-US" dirty="0"/>
              <a:t>Metallic Materials for MSR systems</a:t>
            </a:r>
          </a:p>
        </p:txBody>
      </p:sp>
      <p:sp>
        <p:nvSpPr>
          <p:cNvPr id="3" name="Content Placeholder 2">
            <a:extLst>
              <a:ext uri="{FF2B5EF4-FFF2-40B4-BE49-F238E27FC236}">
                <a16:creationId xmlns:a16="http://schemas.microsoft.com/office/drawing/2014/main" id="{61104088-86D4-E54A-873E-B0C61A53D415}"/>
              </a:ext>
            </a:extLst>
          </p:cNvPr>
          <p:cNvSpPr>
            <a:spLocks noGrp="1"/>
          </p:cNvSpPr>
          <p:nvPr>
            <p:ph sz="half" idx="1"/>
          </p:nvPr>
        </p:nvSpPr>
        <p:spPr/>
        <p:txBody>
          <a:bodyPr/>
          <a:lstStyle/>
          <a:p>
            <a:r>
              <a:rPr lang="en-US" sz="2400" dirty="0"/>
              <a:t>Problems with Hastelloy-N</a:t>
            </a:r>
          </a:p>
          <a:p>
            <a:r>
              <a:rPr lang="en-US" sz="2400" dirty="0"/>
              <a:t>Is subject to irradiation hardening due to accumulation of He at grain boundaries</a:t>
            </a:r>
          </a:p>
          <a:p>
            <a:r>
              <a:rPr lang="en-US" sz="2400" dirty="0"/>
              <a:t>This is potentially mitigated through alloys with fine carbide precipitates to trap He</a:t>
            </a:r>
          </a:p>
          <a:p>
            <a:r>
              <a:rPr lang="en-US" sz="2400" dirty="0"/>
              <a:t>Tiny cracks formed on the inside surface of Hastelloy-N piping for the MSRE</a:t>
            </a:r>
          </a:p>
        </p:txBody>
      </p:sp>
      <p:sp>
        <p:nvSpPr>
          <p:cNvPr id="4" name="Content Placeholder 3">
            <a:extLst>
              <a:ext uri="{FF2B5EF4-FFF2-40B4-BE49-F238E27FC236}">
                <a16:creationId xmlns:a16="http://schemas.microsoft.com/office/drawing/2014/main" id="{1966FFE8-79F7-B640-BA2A-8CDD41153D78}"/>
              </a:ext>
            </a:extLst>
          </p:cNvPr>
          <p:cNvSpPr>
            <a:spLocks noGrp="1"/>
          </p:cNvSpPr>
          <p:nvPr>
            <p:ph sz="half" idx="2"/>
          </p:nvPr>
        </p:nvSpPr>
        <p:spPr/>
        <p:txBody>
          <a:bodyPr/>
          <a:lstStyle/>
          <a:p>
            <a:r>
              <a:rPr lang="en-US" sz="2400" dirty="0"/>
              <a:t>Intergranular cracks were due to </a:t>
            </a:r>
            <a:r>
              <a:rPr lang="en-US" sz="2400" dirty="0" err="1"/>
              <a:t>Te</a:t>
            </a:r>
            <a:r>
              <a:rPr lang="en-US" sz="2400" dirty="0"/>
              <a:t>, which can likely be controlled with appropriate redox conditions</a:t>
            </a:r>
          </a:p>
          <a:p>
            <a:r>
              <a:rPr lang="en-US" sz="2400" dirty="0"/>
              <a:t>Additions of </a:t>
            </a:r>
            <a:r>
              <a:rPr lang="en-US" sz="2400" dirty="0" err="1"/>
              <a:t>Ti</a:t>
            </a:r>
            <a:r>
              <a:rPr lang="en-US" sz="2400" dirty="0"/>
              <a:t> can aide in fine carbide precipitates, and additions of Nb can limit </a:t>
            </a:r>
            <a:r>
              <a:rPr lang="en-US" sz="2400" dirty="0" err="1"/>
              <a:t>Te</a:t>
            </a:r>
            <a:r>
              <a:rPr lang="en-US" sz="2400" dirty="0"/>
              <a:t> cracking</a:t>
            </a:r>
          </a:p>
          <a:p>
            <a:r>
              <a:rPr lang="en-US" sz="2400" dirty="0"/>
              <a:t>No alloys with both additions have been studied, but it is supposed to additions of 1% </a:t>
            </a:r>
            <a:r>
              <a:rPr lang="en-US" sz="2400" dirty="0" err="1"/>
              <a:t>Ti</a:t>
            </a:r>
            <a:r>
              <a:rPr lang="en-US" sz="2400" dirty="0"/>
              <a:t> and 1% Nb can sufficiently solve both problems</a:t>
            </a:r>
          </a:p>
          <a:p>
            <a:endParaRPr lang="en-US" sz="2400" dirty="0"/>
          </a:p>
        </p:txBody>
      </p:sp>
      <p:sp>
        <p:nvSpPr>
          <p:cNvPr id="5" name="Slide Number Placeholder 4">
            <a:extLst>
              <a:ext uri="{FF2B5EF4-FFF2-40B4-BE49-F238E27FC236}">
                <a16:creationId xmlns:a16="http://schemas.microsoft.com/office/drawing/2014/main" id="{C1FB6FD9-43C6-6241-A878-3FCD78FCAF55}"/>
              </a:ext>
            </a:extLst>
          </p:cNvPr>
          <p:cNvSpPr>
            <a:spLocks noGrp="1"/>
          </p:cNvSpPr>
          <p:nvPr>
            <p:ph type="sldNum" sz="quarter" idx="12"/>
          </p:nvPr>
        </p:nvSpPr>
        <p:spPr/>
        <p:txBody>
          <a:bodyPr/>
          <a:lstStyle/>
          <a:p>
            <a:pPr>
              <a:defRPr/>
            </a:pPr>
            <a:fld id="{EC35E9FC-F6D5-0349-BBED-EA7D7A9BC49B}" type="slidenum">
              <a:rPr lang="en-US" smtClean="0"/>
              <a:pPr>
                <a:defRPr/>
              </a:pPr>
              <a:t>19</a:t>
            </a:fld>
            <a:endParaRPr lang="en-US"/>
          </a:p>
        </p:txBody>
      </p:sp>
    </p:spTree>
    <p:extLst>
      <p:ext uri="{BB962C8B-B14F-4D97-AF65-F5344CB8AC3E}">
        <p14:creationId xmlns:p14="http://schemas.microsoft.com/office/powerpoint/2010/main" val="1322650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84B06-32EE-AE49-924A-D322C6ABE988}"/>
              </a:ext>
            </a:extLst>
          </p:cNvPr>
          <p:cNvSpPr>
            <a:spLocks noGrp="1"/>
          </p:cNvSpPr>
          <p:nvPr>
            <p:ph type="title"/>
          </p:nvPr>
        </p:nvSpPr>
        <p:spPr/>
        <p:txBody>
          <a:bodyPr/>
          <a:lstStyle/>
          <a:p>
            <a:r>
              <a:rPr lang="en-US" dirty="0"/>
              <a:t>Last Time</a:t>
            </a:r>
          </a:p>
        </p:txBody>
      </p:sp>
      <p:sp>
        <p:nvSpPr>
          <p:cNvPr id="3" name="Content Placeholder 2">
            <a:extLst>
              <a:ext uri="{FF2B5EF4-FFF2-40B4-BE49-F238E27FC236}">
                <a16:creationId xmlns:a16="http://schemas.microsoft.com/office/drawing/2014/main" id="{83C51977-FB07-8C48-A95D-24C17469F14C}"/>
              </a:ext>
            </a:extLst>
          </p:cNvPr>
          <p:cNvSpPr>
            <a:spLocks noGrp="1"/>
          </p:cNvSpPr>
          <p:nvPr>
            <p:ph idx="1"/>
          </p:nvPr>
        </p:nvSpPr>
        <p:spPr/>
        <p:txBody>
          <a:bodyPr/>
          <a:lstStyle/>
          <a:p>
            <a:r>
              <a:rPr lang="en-US" sz="2400" dirty="0"/>
              <a:t>Intro to molten salts</a:t>
            </a:r>
          </a:p>
          <a:p>
            <a:r>
              <a:rPr lang="en-US" sz="2400" dirty="0"/>
              <a:t>Salt reactor designs and general benefits</a:t>
            </a:r>
          </a:p>
          <a:p>
            <a:r>
              <a:rPr lang="en-US" sz="2400" dirty="0"/>
              <a:t>Fluorides and chlorides salts for different applications</a:t>
            </a:r>
          </a:p>
          <a:p>
            <a:r>
              <a:rPr lang="en-US" sz="2400" dirty="0"/>
              <a:t>Requirements for fuel salts</a:t>
            </a:r>
          </a:p>
          <a:p>
            <a:r>
              <a:rPr lang="en-US" sz="2400" dirty="0"/>
              <a:t>Control of oxygen and redox conditions is critical to limit precipitation of the fuel and corrosion of the cladding</a:t>
            </a:r>
          </a:p>
        </p:txBody>
      </p:sp>
      <p:sp>
        <p:nvSpPr>
          <p:cNvPr id="4" name="Slide Number Placeholder 3">
            <a:extLst>
              <a:ext uri="{FF2B5EF4-FFF2-40B4-BE49-F238E27FC236}">
                <a16:creationId xmlns:a16="http://schemas.microsoft.com/office/drawing/2014/main" id="{7CBC4B28-BA21-EF4C-875A-5D4274D0CFA9}"/>
              </a:ext>
            </a:extLst>
          </p:cNvPr>
          <p:cNvSpPr>
            <a:spLocks noGrp="1"/>
          </p:cNvSpPr>
          <p:nvPr>
            <p:ph type="sldNum" sz="quarter" idx="12"/>
          </p:nvPr>
        </p:nvSpPr>
        <p:spPr/>
        <p:txBody>
          <a:bodyPr/>
          <a:lstStyle/>
          <a:p>
            <a:pPr>
              <a:defRPr/>
            </a:pPr>
            <a:fld id="{3FF2C605-4958-CF43-AA48-80339EFDB0AF}" type="slidenum">
              <a:rPr lang="en-US" smtClean="0"/>
              <a:pPr>
                <a:defRPr/>
              </a:pPr>
              <a:t>2</a:t>
            </a:fld>
            <a:endParaRPr lang="en-US"/>
          </a:p>
        </p:txBody>
      </p:sp>
    </p:spTree>
    <p:extLst>
      <p:ext uri="{BB962C8B-B14F-4D97-AF65-F5344CB8AC3E}">
        <p14:creationId xmlns:p14="http://schemas.microsoft.com/office/powerpoint/2010/main" val="24697264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90BD5-EFE3-2B45-8A2D-CC5BBE9BB595}"/>
              </a:ext>
            </a:extLst>
          </p:cNvPr>
          <p:cNvSpPr>
            <a:spLocks noGrp="1"/>
          </p:cNvSpPr>
          <p:nvPr>
            <p:ph type="title"/>
          </p:nvPr>
        </p:nvSpPr>
        <p:spPr/>
        <p:txBody>
          <a:bodyPr/>
          <a:lstStyle/>
          <a:p>
            <a:r>
              <a:rPr lang="en-US" dirty="0"/>
              <a:t>Materials for MSR systems</a:t>
            </a:r>
          </a:p>
        </p:txBody>
      </p:sp>
      <p:sp>
        <p:nvSpPr>
          <p:cNvPr id="3" name="Content Placeholder 2">
            <a:extLst>
              <a:ext uri="{FF2B5EF4-FFF2-40B4-BE49-F238E27FC236}">
                <a16:creationId xmlns:a16="http://schemas.microsoft.com/office/drawing/2014/main" id="{7AC780A5-C581-6C48-83C6-956D05DEB98E}"/>
              </a:ext>
            </a:extLst>
          </p:cNvPr>
          <p:cNvSpPr>
            <a:spLocks noGrp="1"/>
          </p:cNvSpPr>
          <p:nvPr>
            <p:ph sz="half" idx="1"/>
          </p:nvPr>
        </p:nvSpPr>
        <p:spPr/>
        <p:txBody>
          <a:bodyPr/>
          <a:lstStyle/>
          <a:p>
            <a:r>
              <a:rPr lang="en-US" sz="2400" dirty="0"/>
              <a:t>Focus on graphite core</a:t>
            </a:r>
          </a:p>
          <a:p>
            <a:r>
              <a:rPr lang="en-US" sz="2400" dirty="0"/>
              <a:t>Graphite is the principal material other than salt in the core of the reference breeder reactor design with a thermal spectrum, or used as a reflector in fast designs</a:t>
            </a:r>
          </a:p>
          <a:p>
            <a:r>
              <a:rPr lang="en-US" sz="2400" dirty="0"/>
              <a:t>The graphite structures will operate in a fuel salt environment over a range of temperatures from 500 up to 800C</a:t>
            </a:r>
          </a:p>
          <a:p>
            <a:endParaRPr lang="en-US" sz="2400" dirty="0"/>
          </a:p>
          <a:p>
            <a:endParaRPr lang="en-US" sz="2400" dirty="0"/>
          </a:p>
        </p:txBody>
      </p:sp>
      <p:sp>
        <p:nvSpPr>
          <p:cNvPr id="4" name="Content Placeholder 3">
            <a:extLst>
              <a:ext uri="{FF2B5EF4-FFF2-40B4-BE49-F238E27FC236}">
                <a16:creationId xmlns:a16="http://schemas.microsoft.com/office/drawing/2014/main" id="{ECEBAC79-47A6-1F43-8849-365422CAC680}"/>
              </a:ext>
            </a:extLst>
          </p:cNvPr>
          <p:cNvSpPr>
            <a:spLocks noGrp="1"/>
          </p:cNvSpPr>
          <p:nvPr>
            <p:ph sz="half" idx="2"/>
          </p:nvPr>
        </p:nvSpPr>
        <p:spPr/>
        <p:txBody>
          <a:bodyPr/>
          <a:lstStyle/>
          <a:p>
            <a:r>
              <a:rPr lang="en-US" sz="2400" dirty="0"/>
              <a:t>There are two main requirements in the graphite in MSRs: that both molten salt and xenon be excluded from open pore volume</a:t>
            </a:r>
          </a:p>
          <a:p>
            <a:r>
              <a:rPr lang="en-US" sz="2400" dirty="0"/>
              <a:t>Significant penetration of the graphite by the fuel salt would generate a local spot, leading to enhanced radiation damage to the graphite and perhaps local boiling of the salt</a:t>
            </a:r>
          </a:p>
          <a:p>
            <a:endParaRPr lang="en-US" sz="2400" dirty="0"/>
          </a:p>
          <a:p>
            <a:endParaRPr lang="en-US" sz="2400" dirty="0"/>
          </a:p>
        </p:txBody>
      </p:sp>
      <p:sp>
        <p:nvSpPr>
          <p:cNvPr id="5" name="Slide Number Placeholder 4">
            <a:extLst>
              <a:ext uri="{FF2B5EF4-FFF2-40B4-BE49-F238E27FC236}">
                <a16:creationId xmlns:a16="http://schemas.microsoft.com/office/drawing/2014/main" id="{1BCBD549-9890-8946-BB0C-4310F14EDC18}"/>
              </a:ext>
            </a:extLst>
          </p:cNvPr>
          <p:cNvSpPr>
            <a:spLocks noGrp="1"/>
          </p:cNvSpPr>
          <p:nvPr>
            <p:ph type="sldNum" sz="quarter" idx="12"/>
          </p:nvPr>
        </p:nvSpPr>
        <p:spPr/>
        <p:txBody>
          <a:bodyPr/>
          <a:lstStyle/>
          <a:p>
            <a:pPr>
              <a:defRPr/>
            </a:pPr>
            <a:fld id="{EC35E9FC-F6D5-0349-BBED-EA7D7A9BC49B}" type="slidenum">
              <a:rPr lang="en-US" smtClean="0"/>
              <a:pPr>
                <a:defRPr/>
              </a:pPr>
              <a:t>20</a:t>
            </a:fld>
            <a:endParaRPr lang="en-US"/>
          </a:p>
        </p:txBody>
      </p:sp>
    </p:spTree>
    <p:extLst>
      <p:ext uri="{BB962C8B-B14F-4D97-AF65-F5344CB8AC3E}">
        <p14:creationId xmlns:p14="http://schemas.microsoft.com/office/powerpoint/2010/main" val="1065055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19DDF-400D-1845-B7F4-AB4BB90E9A61}"/>
              </a:ext>
            </a:extLst>
          </p:cNvPr>
          <p:cNvSpPr>
            <a:spLocks noGrp="1"/>
          </p:cNvSpPr>
          <p:nvPr>
            <p:ph type="title"/>
          </p:nvPr>
        </p:nvSpPr>
        <p:spPr/>
        <p:txBody>
          <a:bodyPr/>
          <a:lstStyle/>
          <a:p>
            <a:r>
              <a:rPr lang="en-US" dirty="0"/>
              <a:t>Graphite for MSR systems</a:t>
            </a:r>
          </a:p>
        </p:txBody>
      </p:sp>
      <p:sp>
        <p:nvSpPr>
          <p:cNvPr id="3" name="Content Placeholder 2">
            <a:extLst>
              <a:ext uri="{FF2B5EF4-FFF2-40B4-BE49-F238E27FC236}">
                <a16:creationId xmlns:a16="http://schemas.microsoft.com/office/drawing/2014/main" id="{8F4A47C5-204A-D649-8B02-230795E11443}"/>
              </a:ext>
            </a:extLst>
          </p:cNvPr>
          <p:cNvSpPr>
            <a:spLocks noGrp="1"/>
          </p:cNvSpPr>
          <p:nvPr>
            <p:ph sz="half" idx="1"/>
          </p:nvPr>
        </p:nvSpPr>
        <p:spPr/>
        <p:txBody>
          <a:bodyPr/>
          <a:lstStyle/>
          <a:p>
            <a:r>
              <a:rPr lang="en-US" sz="2400" dirty="0"/>
              <a:t>Extensive experimental work has demonstrated the compatibility of graphite with molten salts</a:t>
            </a:r>
          </a:p>
          <a:p>
            <a:r>
              <a:rPr lang="en-US" sz="2400" dirty="0"/>
              <a:t>Graphite undergoes the same shrinkage/turnaround processes during irradiation</a:t>
            </a:r>
          </a:p>
          <a:p>
            <a:r>
              <a:rPr lang="en-US" sz="2400" dirty="0"/>
              <a:t>For molten salts, post-turnaround graphite is of concern, due to the increased porosity allowing for salt ingress</a:t>
            </a:r>
          </a:p>
        </p:txBody>
      </p:sp>
      <p:sp>
        <p:nvSpPr>
          <p:cNvPr id="4" name="Content Placeholder 3">
            <a:extLst>
              <a:ext uri="{FF2B5EF4-FFF2-40B4-BE49-F238E27FC236}">
                <a16:creationId xmlns:a16="http://schemas.microsoft.com/office/drawing/2014/main" id="{8E050589-8319-3747-8C47-B2C9CDC6C26E}"/>
              </a:ext>
            </a:extLst>
          </p:cNvPr>
          <p:cNvSpPr>
            <a:spLocks noGrp="1"/>
          </p:cNvSpPr>
          <p:nvPr>
            <p:ph sz="half" idx="2"/>
          </p:nvPr>
        </p:nvSpPr>
        <p:spPr/>
        <p:txBody>
          <a:bodyPr/>
          <a:lstStyle/>
          <a:p>
            <a:r>
              <a:rPr lang="en-US" sz="2400" dirty="0"/>
              <a:t>This puts a cap on fast neutron fluence in graphite for salt systems at about 3E22 n/cm</a:t>
            </a:r>
            <a:r>
              <a:rPr lang="en-US" sz="2400" baseline="30000" dirty="0"/>
              <a:t>2</a:t>
            </a:r>
            <a:r>
              <a:rPr lang="en-US" sz="2400" dirty="0"/>
              <a:t>, which translates into about 3-4 years as a moderator in the MSBR</a:t>
            </a:r>
            <a:endParaRPr lang="en-US" sz="2400" baseline="30000" dirty="0"/>
          </a:p>
          <a:p>
            <a:r>
              <a:rPr lang="en-US" sz="2400" dirty="0"/>
              <a:t>Graphite needs to be surface-sealed to prevent Xe penetration</a:t>
            </a:r>
          </a:p>
          <a:p>
            <a:r>
              <a:rPr lang="en-US" sz="2400" baseline="30000" dirty="0"/>
              <a:t>135</a:t>
            </a:r>
            <a:r>
              <a:rPr lang="en-US" sz="2400" dirty="0"/>
              <a:t>Xe can diffuse into the graphite and function as a neutron poison</a:t>
            </a:r>
          </a:p>
          <a:p>
            <a:r>
              <a:rPr lang="en-US" sz="2400" dirty="0" err="1"/>
              <a:t>Pyrocarbon</a:t>
            </a:r>
            <a:r>
              <a:rPr lang="en-US" sz="2400" dirty="0"/>
              <a:t> sealing was explored, but led to more rapid turnaround</a:t>
            </a:r>
          </a:p>
        </p:txBody>
      </p:sp>
      <p:sp>
        <p:nvSpPr>
          <p:cNvPr id="5" name="Slide Number Placeholder 4">
            <a:extLst>
              <a:ext uri="{FF2B5EF4-FFF2-40B4-BE49-F238E27FC236}">
                <a16:creationId xmlns:a16="http://schemas.microsoft.com/office/drawing/2014/main" id="{C60315BD-7AEB-CD42-8A71-15A10474E552}"/>
              </a:ext>
            </a:extLst>
          </p:cNvPr>
          <p:cNvSpPr>
            <a:spLocks noGrp="1"/>
          </p:cNvSpPr>
          <p:nvPr>
            <p:ph type="sldNum" sz="quarter" idx="12"/>
          </p:nvPr>
        </p:nvSpPr>
        <p:spPr/>
        <p:txBody>
          <a:bodyPr/>
          <a:lstStyle/>
          <a:p>
            <a:pPr>
              <a:defRPr/>
            </a:pPr>
            <a:fld id="{EC35E9FC-F6D5-0349-BBED-EA7D7A9BC49B}" type="slidenum">
              <a:rPr lang="en-US" smtClean="0"/>
              <a:pPr>
                <a:defRPr/>
              </a:pPr>
              <a:t>21</a:t>
            </a:fld>
            <a:endParaRPr lang="en-US"/>
          </a:p>
        </p:txBody>
      </p:sp>
    </p:spTree>
    <p:extLst>
      <p:ext uri="{BB962C8B-B14F-4D97-AF65-F5344CB8AC3E}">
        <p14:creationId xmlns:p14="http://schemas.microsoft.com/office/powerpoint/2010/main" val="39969307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90BD5-EFE3-2B45-8A2D-CC5BBE9BB595}"/>
              </a:ext>
            </a:extLst>
          </p:cNvPr>
          <p:cNvSpPr>
            <a:spLocks noGrp="1"/>
          </p:cNvSpPr>
          <p:nvPr>
            <p:ph type="title"/>
          </p:nvPr>
        </p:nvSpPr>
        <p:spPr/>
        <p:txBody>
          <a:bodyPr/>
          <a:lstStyle/>
          <a:p>
            <a:r>
              <a:rPr lang="en-US" dirty="0"/>
              <a:t>Materials for MSR systems</a:t>
            </a:r>
          </a:p>
        </p:txBody>
      </p:sp>
      <p:sp>
        <p:nvSpPr>
          <p:cNvPr id="3" name="Content Placeholder 2">
            <a:extLst>
              <a:ext uri="{FF2B5EF4-FFF2-40B4-BE49-F238E27FC236}">
                <a16:creationId xmlns:a16="http://schemas.microsoft.com/office/drawing/2014/main" id="{7AC780A5-C581-6C48-83C6-956D05DEB98E}"/>
              </a:ext>
            </a:extLst>
          </p:cNvPr>
          <p:cNvSpPr>
            <a:spLocks noGrp="1"/>
          </p:cNvSpPr>
          <p:nvPr>
            <p:ph sz="half" idx="1"/>
          </p:nvPr>
        </p:nvSpPr>
        <p:spPr/>
        <p:txBody>
          <a:bodyPr/>
          <a:lstStyle/>
          <a:p>
            <a:r>
              <a:rPr lang="en-US" sz="2400" dirty="0"/>
              <a:t>Reprocessing materials</a:t>
            </a:r>
          </a:p>
          <a:p>
            <a:r>
              <a:rPr lang="en-US" sz="2400" dirty="0"/>
              <a:t>The key operations in fuel reprocessing are (1) removal of uranium from the fuel stream for immediate return to the reactor, and (2) removal fission products from the fuel solvent</a:t>
            </a:r>
          </a:p>
          <a:p>
            <a:r>
              <a:rPr lang="en-US" sz="2400" dirty="0"/>
              <a:t>One severe corrosive environment in this process includes salt at 550C with F2 and UF6, and so that an average valence of 4.5 exists</a:t>
            </a:r>
          </a:p>
        </p:txBody>
      </p:sp>
      <p:sp>
        <p:nvSpPr>
          <p:cNvPr id="4" name="Content Placeholder 3">
            <a:extLst>
              <a:ext uri="{FF2B5EF4-FFF2-40B4-BE49-F238E27FC236}">
                <a16:creationId xmlns:a16="http://schemas.microsoft.com/office/drawing/2014/main" id="{ECEBAC79-47A6-1F43-8849-365422CAC680}"/>
              </a:ext>
            </a:extLst>
          </p:cNvPr>
          <p:cNvSpPr>
            <a:spLocks noGrp="1"/>
          </p:cNvSpPr>
          <p:nvPr>
            <p:ph sz="half" idx="2"/>
          </p:nvPr>
        </p:nvSpPr>
        <p:spPr/>
        <p:txBody>
          <a:bodyPr/>
          <a:lstStyle/>
          <a:p>
            <a:r>
              <a:rPr lang="en-US" sz="2400" dirty="0"/>
              <a:t>Other severe corrosive environment is at 650C with salt containing molten alloys of Bi, Li, Th, etc. with HF-F2 gases</a:t>
            </a:r>
          </a:p>
          <a:p>
            <a:r>
              <a:rPr lang="en-US" sz="2400" dirty="0"/>
              <a:t>The environment must be an inert gas or a vacuum to prevent deterioration of the reactive species of structural material to ensure long-term service</a:t>
            </a:r>
          </a:p>
          <a:p>
            <a:r>
              <a:rPr lang="en-US" sz="2400" dirty="0"/>
              <a:t>Typically, Ni or Ni-based alloys have been used for containment</a:t>
            </a:r>
          </a:p>
          <a:p>
            <a:endParaRPr lang="en-US" sz="2400" dirty="0"/>
          </a:p>
        </p:txBody>
      </p:sp>
      <p:sp>
        <p:nvSpPr>
          <p:cNvPr id="5" name="Slide Number Placeholder 4">
            <a:extLst>
              <a:ext uri="{FF2B5EF4-FFF2-40B4-BE49-F238E27FC236}">
                <a16:creationId xmlns:a16="http://schemas.microsoft.com/office/drawing/2014/main" id="{1BCBD549-9890-8946-BB0C-4310F14EDC18}"/>
              </a:ext>
            </a:extLst>
          </p:cNvPr>
          <p:cNvSpPr>
            <a:spLocks noGrp="1"/>
          </p:cNvSpPr>
          <p:nvPr>
            <p:ph type="sldNum" sz="quarter" idx="12"/>
          </p:nvPr>
        </p:nvSpPr>
        <p:spPr/>
        <p:txBody>
          <a:bodyPr/>
          <a:lstStyle/>
          <a:p>
            <a:pPr>
              <a:defRPr/>
            </a:pPr>
            <a:fld id="{EC35E9FC-F6D5-0349-BBED-EA7D7A9BC49B}" type="slidenum">
              <a:rPr lang="en-US" smtClean="0"/>
              <a:pPr>
                <a:defRPr/>
              </a:pPr>
              <a:t>22</a:t>
            </a:fld>
            <a:endParaRPr lang="en-US"/>
          </a:p>
        </p:txBody>
      </p:sp>
    </p:spTree>
    <p:extLst>
      <p:ext uri="{BB962C8B-B14F-4D97-AF65-F5344CB8AC3E}">
        <p14:creationId xmlns:p14="http://schemas.microsoft.com/office/powerpoint/2010/main" val="38417884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DC942-B6E1-4842-83D1-7CC421625600}"/>
              </a:ext>
            </a:extLst>
          </p:cNvPr>
          <p:cNvSpPr>
            <a:spLocks noGrp="1"/>
          </p:cNvSpPr>
          <p:nvPr>
            <p:ph type="title"/>
          </p:nvPr>
        </p:nvSpPr>
        <p:spPr/>
        <p:txBody>
          <a:bodyPr/>
          <a:lstStyle/>
          <a:p>
            <a:r>
              <a:rPr lang="en-US" dirty="0"/>
              <a:t>Other Salt Reactor Concepts</a:t>
            </a:r>
          </a:p>
        </p:txBody>
      </p:sp>
      <p:sp>
        <p:nvSpPr>
          <p:cNvPr id="3" name="Content Placeholder 2">
            <a:extLst>
              <a:ext uri="{FF2B5EF4-FFF2-40B4-BE49-F238E27FC236}">
                <a16:creationId xmlns:a16="http://schemas.microsoft.com/office/drawing/2014/main" id="{79D4E3EF-74B7-BA48-B98E-5AC632CFE867}"/>
              </a:ext>
            </a:extLst>
          </p:cNvPr>
          <p:cNvSpPr>
            <a:spLocks noGrp="1"/>
          </p:cNvSpPr>
          <p:nvPr>
            <p:ph sz="half" idx="1"/>
          </p:nvPr>
        </p:nvSpPr>
        <p:spPr>
          <a:xfrm>
            <a:off x="609599" y="1968503"/>
            <a:ext cx="5731565" cy="4157663"/>
          </a:xfrm>
        </p:spPr>
        <p:txBody>
          <a:bodyPr/>
          <a:lstStyle/>
          <a:p>
            <a:r>
              <a:rPr lang="en-US" sz="2400" dirty="0"/>
              <a:t>AHTR: TRISO particles in graphite compact prismatic core with molten salt coolant</a:t>
            </a:r>
          </a:p>
          <a:p>
            <a:r>
              <a:rPr lang="en-US" sz="2400" dirty="0"/>
              <a:t>LSFR: solid fueled fast reactor with molten salt coolant</a:t>
            </a:r>
          </a:p>
          <a:p>
            <a:r>
              <a:rPr lang="en-US" sz="2400" dirty="0"/>
              <a:t>SSR: liquid fueled, non-flowing</a:t>
            </a:r>
          </a:p>
          <a:p>
            <a:r>
              <a:rPr lang="en-US" sz="2400" dirty="0"/>
              <a:t>Secondary Coolant Loop: may use nitrate, chloride, or fluoroborate salts, with different corrosion</a:t>
            </a:r>
          </a:p>
        </p:txBody>
      </p:sp>
      <p:sp>
        <p:nvSpPr>
          <p:cNvPr id="4" name="Content Placeholder 3">
            <a:extLst>
              <a:ext uri="{FF2B5EF4-FFF2-40B4-BE49-F238E27FC236}">
                <a16:creationId xmlns:a16="http://schemas.microsoft.com/office/drawing/2014/main" id="{A85BAAFA-DB02-404B-B166-C8D45947560E}"/>
              </a:ext>
            </a:extLst>
          </p:cNvPr>
          <p:cNvSpPr>
            <a:spLocks noGrp="1"/>
          </p:cNvSpPr>
          <p:nvPr>
            <p:ph sz="half" idx="2"/>
          </p:nvPr>
        </p:nvSpPr>
        <p:spPr/>
        <p:txBody>
          <a:bodyPr/>
          <a:lstStyle/>
          <a:p>
            <a:r>
              <a:rPr lang="en-US" sz="2400" dirty="0"/>
              <a:t>Materials for these systems either experience higher temperatures or higher flux/fluence requirements, and thus Hastelloy-N type materials may not be applicable</a:t>
            </a:r>
          </a:p>
          <a:p>
            <a:r>
              <a:rPr lang="en-US" sz="2400" dirty="0"/>
              <a:t>Potential options are 9Cr-1MoV coated in Ni, ODS Ni alloys, Ni-based superalloys, ODS Fe alloys, and Mo alloys</a:t>
            </a:r>
          </a:p>
          <a:p>
            <a:r>
              <a:rPr lang="en-US" sz="2400" dirty="0"/>
              <a:t>Stainless steels can be options for secondary loop</a:t>
            </a:r>
          </a:p>
          <a:p>
            <a:endParaRPr lang="en-US" sz="2400" dirty="0"/>
          </a:p>
        </p:txBody>
      </p:sp>
      <p:sp>
        <p:nvSpPr>
          <p:cNvPr id="5" name="Slide Number Placeholder 4">
            <a:extLst>
              <a:ext uri="{FF2B5EF4-FFF2-40B4-BE49-F238E27FC236}">
                <a16:creationId xmlns:a16="http://schemas.microsoft.com/office/drawing/2014/main" id="{24D2C5A8-99CB-0D41-8E08-213D2D698A2C}"/>
              </a:ext>
            </a:extLst>
          </p:cNvPr>
          <p:cNvSpPr>
            <a:spLocks noGrp="1"/>
          </p:cNvSpPr>
          <p:nvPr>
            <p:ph type="sldNum" sz="quarter" idx="12"/>
          </p:nvPr>
        </p:nvSpPr>
        <p:spPr/>
        <p:txBody>
          <a:bodyPr/>
          <a:lstStyle/>
          <a:p>
            <a:pPr>
              <a:defRPr/>
            </a:pPr>
            <a:fld id="{EC35E9FC-F6D5-0349-BBED-EA7D7A9BC49B}" type="slidenum">
              <a:rPr lang="en-US" smtClean="0"/>
              <a:pPr>
                <a:defRPr/>
              </a:pPr>
              <a:t>23</a:t>
            </a:fld>
            <a:endParaRPr lang="en-US"/>
          </a:p>
        </p:txBody>
      </p:sp>
    </p:spTree>
    <p:extLst>
      <p:ext uri="{BB962C8B-B14F-4D97-AF65-F5344CB8AC3E}">
        <p14:creationId xmlns:p14="http://schemas.microsoft.com/office/powerpoint/2010/main" val="29216571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BF7AC-77E3-F247-9F4E-945D10ACA868}"/>
              </a:ext>
            </a:extLst>
          </p:cNvPr>
          <p:cNvSpPr>
            <a:spLocks noGrp="1"/>
          </p:cNvSpPr>
          <p:nvPr>
            <p:ph type="title"/>
          </p:nvPr>
        </p:nvSpPr>
        <p:spPr/>
        <p:txBody>
          <a:bodyPr/>
          <a:lstStyle/>
          <a:p>
            <a:r>
              <a:rPr lang="en-US" dirty="0"/>
              <a:t>Chloride Salt Corrosion</a:t>
            </a:r>
          </a:p>
        </p:txBody>
      </p:sp>
      <p:sp>
        <p:nvSpPr>
          <p:cNvPr id="3" name="Content Placeholder 2">
            <a:extLst>
              <a:ext uri="{FF2B5EF4-FFF2-40B4-BE49-F238E27FC236}">
                <a16:creationId xmlns:a16="http://schemas.microsoft.com/office/drawing/2014/main" id="{1A8EB60B-5F7E-E544-85FD-662B38FBF1B3}"/>
              </a:ext>
            </a:extLst>
          </p:cNvPr>
          <p:cNvSpPr>
            <a:spLocks noGrp="1"/>
          </p:cNvSpPr>
          <p:nvPr>
            <p:ph sz="half" idx="1"/>
          </p:nvPr>
        </p:nvSpPr>
        <p:spPr>
          <a:xfrm>
            <a:off x="609599" y="1968503"/>
            <a:ext cx="10561983" cy="1281593"/>
          </a:xfrm>
        </p:spPr>
        <p:txBody>
          <a:bodyPr/>
          <a:lstStyle/>
          <a:p>
            <a:r>
              <a:rPr lang="en-US" sz="2400" dirty="0"/>
              <a:t>Very little corrosion data is present for chloride salt systems</a:t>
            </a:r>
          </a:p>
          <a:p>
            <a:r>
              <a:rPr lang="en-US" sz="2400" dirty="0"/>
              <a:t>The existing data does not conform to expected trends</a:t>
            </a:r>
          </a:p>
          <a:p>
            <a:r>
              <a:rPr lang="en-US" sz="2400" dirty="0"/>
              <a:t>The effect of chromium content in the alloy does not seem to be an important factor, and the effect of temperature is not clear</a:t>
            </a:r>
          </a:p>
          <a:p>
            <a:r>
              <a:rPr lang="en-US" sz="2400" dirty="0"/>
              <a:t>These corrosion rates are comparable to fluoride salts with stainless steel, and are considerably higher than corrosion rates with Hastelloy-N</a:t>
            </a:r>
          </a:p>
          <a:p>
            <a:endParaRPr lang="en-US" sz="2400" dirty="0"/>
          </a:p>
          <a:p>
            <a:endParaRPr lang="en-US" sz="2400" dirty="0"/>
          </a:p>
        </p:txBody>
      </p:sp>
      <p:pic>
        <p:nvPicPr>
          <p:cNvPr id="6" name="Content Placeholder 5">
            <a:extLst>
              <a:ext uri="{FF2B5EF4-FFF2-40B4-BE49-F238E27FC236}">
                <a16:creationId xmlns:a16="http://schemas.microsoft.com/office/drawing/2014/main" id="{499DE2EB-8EA7-D745-BEE2-FEFFC06E658C}"/>
              </a:ext>
            </a:extLst>
          </p:cNvPr>
          <p:cNvPicPr>
            <a:picLocks noGrp="1" noChangeAspect="1"/>
          </p:cNvPicPr>
          <p:nvPr>
            <p:ph sz="half" idx="2"/>
          </p:nvPr>
        </p:nvPicPr>
        <p:blipFill>
          <a:blip r:embed="rId2"/>
          <a:stretch>
            <a:fillRect/>
          </a:stretch>
        </p:blipFill>
        <p:spPr>
          <a:xfrm>
            <a:off x="2082801" y="4525252"/>
            <a:ext cx="7305822" cy="2024633"/>
          </a:xfrm>
          <a:prstGeom prst="rect">
            <a:avLst/>
          </a:prstGeom>
        </p:spPr>
      </p:pic>
      <p:sp>
        <p:nvSpPr>
          <p:cNvPr id="5" name="Slide Number Placeholder 4">
            <a:extLst>
              <a:ext uri="{FF2B5EF4-FFF2-40B4-BE49-F238E27FC236}">
                <a16:creationId xmlns:a16="http://schemas.microsoft.com/office/drawing/2014/main" id="{4068CC5B-8A65-ED4E-804C-074FF242BEDC}"/>
              </a:ext>
            </a:extLst>
          </p:cNvPr>
          <p:cNvSpPr>
            <a:spLocks noGrp="1"/>
          </p:cNvSpPr>
          <p:nvPr>
            <p:ph type="sldNum" sz="quarter" idx="12"/>
          </p:nvPr>
        </p:nvSpPr>
        <p:spPr/>
        <p:txBody>
          <a:bodyPr/>
          <a:lstStyle/>
          <a:p>
            <a:pPr>
              <a:defRPr/>
            </a:pPr>
            <a:fld id="{EC35E9FC-F6D5-0349-BBED-EA7D7A9BC49B}" type="slidenum">
              <a:rPr lang="en-US" smtClean="0"/>
              <a:pPr>
                <a:defRPr/>
              </a:pPr>
              <a:t>24</a:t>
            </a:fld>
            <a:endParaRPr lang="en-US"/>
          </a:p>
        </p:txBody>
      </p:sp>
    </p:spTree>
    <p:extLst>
      <p:ext uri="{BB962C8B-B14F-4D97-AF65-F5344CB8AC3E}">
        <p14:creationId xmlns:p14="http://schemas.microsoft.com/office/powerpoint/2010/main" val="19501796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BDC57-3073-184C-84B8-3CE90BA1FD7F}"/>
              </a:ext>
            </a:extLst>
          </p:cNvPr>
          <p:cNvSpPr>
            <a:spLocks noGrp="1"/>
          </p:cNvSpPr>
          <p:nvPr>
            <p:ph type="title"/>
          </p:nvPr>
        </p:nvSpPr>
        <p:spPr/>
        <p:txBody>
          <a:bodyPr/>
          <a:lstStyle/>
          <a:p>
            <a:r>
              <a:rPr lang="en-US" dirty="0"/>
              <a:t>Na(ha)-Pu(ha)3</a:t>
            </a:r>
          </a:p>
        </p:txBody>
      </p:sp>
      <p:pic>
        <p:nvPicPr>
          <p:cNvPr id="5" name="Content Placeholder 4">
            <a:extLst>
              <a:ext uri="{FF2B5EF4-FFF2-40B4-BE49-F238E27FC236}">
                <a16:creationId xmlns:a16="http://schemas.microsoft.com/office/drawing/2014/main" id="{001DF589-FC3E-C643-B4F7-736AAD21B3A5}"/>
              </a:ext>
            </a:extLst>
          </p:cNvPr>
          <p:cNvPicPr>
            <a:picLocks noGrp="1" noChangeAspect="1"/>
          </p:cNvPicPr>
          <p:nvPr>
            <p:ph sz="half" idx="1"/>
          </p:nvPr>
        </p:nvPicPr>
        <p:blipFill>
          <a:blip r:embed="rId2"/>
          <a:stretch>
            <a:fillRect/>
          </a:stretch>
        </p:blipFill>
        <p:spPr>
          <a:xfrm>
            <a:off x="609600" y="2154324"/>
            <a:ext cx="5384800" cy="3786014"/>
          </a:xfrm>
          <a:prstGeom prst="rect">
            <a:avLst/>
          </a:prstGeom>
        </p:spPr>
      </p:pic>
      <p:pic>
        <p:nvPicPr>
          <p:cNvPr id="6" name="Content Placeholder 5">
            <a:extLst>
              <a:ext uri="{FF2B5EF4-FFF2-40B4-BE49-F238E27FC236}">
                <a16:creationId xmlns:a16="http://schemas.microsoft.com/office/drawing/2014/main" id="{4B2CC0B9-EB72-454B-966E-410D1F468904}"/>
              </a:ext>
            </a:extLst>
          </p:cNvPr>
          <p:cNvPicPr>
            <a:picLocks noGrp="1" noChangeAspect="1"/>
          </p:cNvPicPr>
          <p:nvPr>
            <p:ph sz="half" idx="2"/>
          </p:nvPr>
        </p:nvPicPr>
        <p:blipFill rotWithShape="1">
          <a:blip r:embed="rId3"/>
          <a:srcRect r="49582"/>
          <a:stretch/>
        </p:blipFill>
        <p:spPr>
          <a:xfrm>
            <a:off x="6128151" y="2154324"/>
            <a:ext cx="5819045" cy="3786014"/>
          </a:xfrm>
          <a:prstGeom prst="rect">
            <a:avLst/>
          </a:prstGeom>
        </p:spPr>
      </p:pic>
      <p:sp>
        <p:nvSpPr>
          <p:cNvPr id="3" name="Slide Number Placeholder 2">
            <a:extLst>
              <a:ext uri="{FF2B5EF4-FFF2-40B4-BE49-F238E27FC236}">
                <a16:creationId xmlns:a16="http://schemas.microsoft.com/office/drawing/2014/main" id="{9EBB857C-DA5E-E44C-BE92-35FC78457628}"/>
              </a:ext>
            </a:extLst>
          </p:cNvPr>
          <p:cNvSpPr>
            <a:spLocks noGrp="1"/>
          </p:cNvSpPr>
          <p:nvPr>
            <p:ph type="sldNum" sz="quarter" idx="12"/>
          </p:nvPr>
        </p:nvSpPr>
        <p:spPr/>
        <p:txBody>
          <a:bodyPr/>
          <a:lstStyle/>
          <a:p>
            <a:pPr>
              <a:defRPr/>
            </a:pPr>
            <a:fld id="{EC35E9FC-F6D5-0349-BBED-EA7D7A9BC49B}" type="slidenum">
              <a:rPr lang="en-US" smtClean="0"/>
              <a:pPr>
                <a:defRPr/>
              </a:pPr>
              <a:t>25</a:t>
            </a:fld>
            <a:endParaRPr lang="en-US"/>
          </a:p>
        </p:txBody>
      </p:sp>
    </p:spTree>
    <p:extLst>
      <p:ext uri="{BB962C8B-B14F-4D97-AF65-F5344CB8AC3E}">
        <p14:creationId xmlns:p14="http://schemas.microsoft.com/office/powerpoint/2010/main" val="32733502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BDC57-3073-184C-84B8-3CE90BA1FD7F}"/>
              </a:ext>
            </a:extLst>
          </p:cNvPr>
          <p:cNvSpPr>
            <a:spLocks noGrp="1"/>
          </p:cNvSpPr>
          <p:nvPr>
            <p:ph type="title"/>
          </p:nvPr>
        </p:nvSpPr>
        <p:spPr/>
        <p:txBody>
          <a:bodyPr/>
          <a:lstStyle/>
          <a:p>
            <a:r>
              <a:rPr lang="en-US" dirty="0"/>
              <a:t>Na(ha)-U(ha)3</a:t>
            </a:r>
          </a:p>
        </p:txBody>
      </p:sp>
      <p:pic>
        <p:nvPicPr>
          <p:cNvPr id="5" name="Content Placeholder 4">
            <a:extLst>
              <a:ext uri="{FF2B5EF4-FFF2-40B4-BE49-F238E27FC236}">
                <a16:creationId xmlns:a16="http://schemas.microsoft.com/office/drawing/2014/main" id="{31227F4B-02C4-8A43-902D-859F70B7E7BA}"/>
              </a:ext>
            </a:extLst>
          </p:cNvPr>
          <p:cNvPicPr>
            <a:picLocks noGrp="1" noChangeAspect="1"/>
          </p:cNvPicPr>
          <p:nvPr>
            <p:ph sz="half" idx="2"/>
          </p:nvPr>
        </p:nvPicPr>
        <p:blipFill rotWithShape="1">
          <a:blip r:embed="rId2"/>
          <a:srcRect r="49582"/>
          <a:stretch/>
        </p:blipFill>
        <p:spPr>
          <a:xfrm>
            <a:off x="6096000" y="2301229"/>
            <a:ext cx="5747473" cy="3739448"/>
          </a:xfrm>
          <a:prstGeom prst="rect">
            <a:avLst/>
          </a:prstGeom>
        </p:spPr>
      </p:pic>
      <p:pic>
        <p:nvPicPr>
          <p:cNvPr id="12" name="Content Placeholder 11">
            <a:extLst>
              <a:ext uri="{FF2B5EF4-FFF2-40B4-BE49-F238E27FC236}">
                <a16:creationId xmlns:a16="http://schemas.microsoft.com/office/drawing/2014/main" id="{5A98D487-24C7-5141-A1D8-D48A9DC7C13A}"/>
              </a:ext>
            </a:extLst>
          </p:cNvPr>
          <p:cNvPicPr>
            <a:picLocks noGrp="1" noChangeAspect="1"/>
          </p:cNvPicPr>
          <p:nvPr>
            <p:ph sz="half" idx="1"/>
          </p:nvPr>
        </p:nvPicPr>
        <p:blipFill>
          <a:blip r:embed="rId3"/>
          <a:stretch>
            <a:fillRect/>
          </a:stretch>
        </p:blipFill>
        <p:spPr>
          <a:xfrm rot="16200000">
            <a:off x="1283295" y="1627535"/>
            <a:ext cx="3734863" cy="5082252"/>
          </a:xfrm>
          <a:prstGeom prst="rect">
            <a:avLst/>
          </a:prstGeom>
        </p:spPr>
      </p:pic>
      <p:sp>
        <p:nvSpPr>
          <p:cNvPr id="3" name="Slide Number Placeholder 2">
            <a:extLst>
              <a:ext uri="{FF2B5EF4-FFF2-40B4-BE49-F238E27FC236}">
                <a16:creationId xmlns:a16="http://schemas.microsoft.com/office/drawing/2014/main" id="{7657F08A-AA6B-3146-8BB9-E8FB858DA11F}"/>
              </a:ext>
            </a:extLst>
          </p:cNvPr>
          <p:cNvSpPr>
            <a:spLocks noGrp="1"/>
          </p:cNvSpPr>
          <p:nvPr>
            <p:ph type="sldNum" sz="quarter" idx="12"/>
          </p:nvPr>
        </p:nvSpPr>
        <p:spPr/>
        <p:txBody>
          <a:bodyPr/>
          <a:lstStyle/>
          <a:p>
            <a:pPr>
              <a:defRPr/>
            </a:pPr>
            <a:fld id="{EC35E9FC-F6D5-0349-BBED-EA7D7A9BC49B}" type="slidenum">
              <a:rPr lang="en-US" smtClean="0"/>
              <a:pPr>
                <a:defRPr/>
              </a:pPr>
              <a:t>26</a:t>
            </a:fld>
            <a:endParaRPr lang="en-US"/>
          </a:p>
        </p:txBody>
      </p:sp>
    </p:spTree>
    <p:extLst>
      <p:ext uri="{BB962C8B-B14F-4D97-AF65-F5344CB8AC3E}">
        <p14:creationId xmlns:p14="http://schemas.microsoft.com/office/powerpoint/2010/main" val="35696580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5780F-2860-5247-82FF-5F2659B1B1F5}"/>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DD2842A5-5591-F74D-95D3-50B208E19CCA}"/>
              </a:ext>
            </a:extLst>
          </p:cNvPr>
          <p:cNvSpPr>
            <a:spLocks noGrp="1"/>
          </p:cNvSpPr>
          <p:nvPr>
            <p:ph sz="half" idx="1"/>
          </p:nvPr>
        </p:nvSpPr>
        <p:spPr>
          <a:xfrm>
            <a:off x="609600" y="1968503"/>
            <a:ext cx="10972800" cy="4157663"/>
          </a:xfrm>
        </p:spPr>
        <p:txBody>
          <a:bodyPr/>
          <a:lstStyle/>
          <a:p>
            <a:r>
              <a:rPr lang="en-US" sz="2000" dirty="0"/>
              <a:t>Distribution of fission products is a central safety issue, and fission products may be gaseous, solid, or dissolved</a:t>
            </a:r>
          </a:p>
          <a:p>
            <a:r>
              <a:rPr lang="en-US" sz="2000" dirty="0"/>
              <a:t>Gaseous species can be collected in the cover gas or sparge gas</a:t>
            </a:r>
          </a:p>
          <a:p>
            <a:r>
              <a:rPr lang="en-US" sz="2000" dirty="0"/>
              <a:t>The materials required fall into three main categories: (1) metallic components for primary and secondary circuits, (2) graphite (or other structural steels) in the core, and (3) materials for molten-salt fuel reprocessing systems</a:t>
            </a:r>
          </a:p>
          <a:p>
            <a:r>
              <a:rPr lang="en-US" sz="2000" dirty="0"/>
              <a:t>Primary focus on Ni-based alloys for a wide variety of salt-facing components</a:t>
            </a:r>
          </a:p>
          <a:p>
            <a:r>
              <a:rPr lang="en-US" sz="2000" dirty="0"/>
              <a:t>Graphite can be readily used and has experience in the core</a:t>
            </a:r>
          </a:p>
          <a:p>
            <a:r>
              <a:rPr lang="en-US" sz="2000" dirty="0"/>
              <a:t>Corrosion challenges change depending upon the reactor type/design</a:t>
            </a:r>
          </a:p>
          <a:p>
            <a:r>
              <a:rPr lang="en-US" sz="2000" dirty="0"/>
              <a:t>We still know relatively little about molten salts, especially regarding their fundamental thermophysical properties and their long-term corrosion behavior under irradiation</a:t>
            </a:r>
          </a:p>
          <a:p>
            <a:endParaRPr lang="en-US" sz="2000" dirty="0"/>
          </a:p>
        </p:txBody>
      </p:sp>
      <p:sp>
        <p:nvSpPr>
          <p:cNvPr id="5" name="Slide Number Placeholder 4">
            <a:extLst>
              <a:ext uri="{FF2B5EF4-FFF2-40B4-BE49-F238E27FC236}">
                <a16:creationId xmlns:a16="http://schemas.microsoft.com/office/drawing/2014/main" id="{883E089F-F593-A14A-9437-E11877BBFC6D}"/>
              </a:ext>
            </a:extLst>
          </p:cNvPr>
          <p:cNvSpPr>
            <a:spLocks noGrp="1"/>
          </p:cNvSpPr>
          <p:nvPr>
            <p:ph type="sldNum" sz="quarter" idx="12"/>
          </p:nvPr>
        </p:nvSpPr>
        <p:spPr/>
        <p:txBody>
          <a:bodyPr/>
          <a:lstStyle/>
          <a:p>
            <a:pPr>
              <a:defRPr/>
            </a:pPr>
            <a:fld id="{EC35E9FC-F6D5-0349-BBED-EA7D7A9BC49B}" type="slidenum">
              <a:rPr lang="en-US" smtClean="0"/>
              <a:pPr>
                <a:defRPr/>
              </a:pPr>
              <a:t>27</a:t>
            </a:fld>
            <a:endParaRPr lang="en-US"/>
          </a:p>
        </p:txBody>
      </p:sp>
    </p:spTree>
    <p:extLst>
      <p:ext uri="{BB962C8B-B14F-4D97-AF65-F5344CB8AC3E}">
        <p14:creationId xmlns:p14="http://schemas.microsoft.com/office/powerpoint/2010/main" val="35215565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BDC57-3073-184C-84B8-3CE90BA1FD7F}"/>
              </a:ext>
            </a:extLst>
          </p:cNvPr>
          <p:cNvSpPr>
            <a:spLocks noGrp="1"/>
          </p:cNvSpPr>
          <p:nvPr>
            <p:ph type="title"/>
          </p:nvPr>
        </p:nvSpPr>
        <p:spPr/>
        <p:txBody>
          <a:bodyPr/>
          <a:lstStyle/>
          <a:p>
            <a:r>
              <a:rPr lang="en-US" dirty="0"/>
              <a:t>Role of Oxygen Impurities</a:t>
            </a:r>
          </a:p>
        </p:txBody>
      </p:sp>
      <p:sp>
        <p:nvSpPr>
          <p:cNvPr id="3" name="Content Placeholder 2">
            <a:extLst>
              <a:ext uri="{FF2B5EF4-FFF2-40B4-BE49-F238E27FC236}">
                <a16:creationId xmlns:a16="http://schemas.microsoft.com/office/drawing/2014/main" id="{19A2A207-DD9D-444F-8B50-F8248AA755E2}"/>
              </a:ext>
            </a:extLst>
          </p:cNvPr>
          <p:cNvSpPr>
            <a:spLocks noGrp="1"/>
          </p:cNvSpPr>
          <p:nvPr>
            <p:ph sz="half" idx="1"/>
          </p:nvPr>
        </p:nvSpPr>
        <p:spPr>
          <a:xfrm>
            <a:off x="609599" y="1968503"/>
            <a:ext cx="5837500" cy="4157663"/>
          </a:xfrm>
        </p:spPr>
        <p:txBody>
          <a:bodyPr/>
          <a:lstStyle/>
          <a:p>
            <a:r>
              <a:rPr lang="en-US" sz="2400" dirty="0"/>
              <a:t>Redox processes responsible for attack by fluoride mixtures on the alloys result in selective oxidation of the contained Cr</a:t>
            </a:r>
          </a:p>
          <a:p>
            <a:r>
              <a:rPr lang="en-US" sz="2400" dirty="0"/>
              <a:t>This removal of Cr from the alloy occurs primarily in regions of highest temperature</a:t>
            </a:r>
          </a:p>
          <a:p>
            <a:r>
              <a:rPr lang="en-US" sz="2400" dirty="0"/>
              <a:t>The rate of corrosion has been measured and was found to be controlled by the rate at which chromium diffuses to the surfaces undergoing attack</a:t>
            </a:r>
          </a:p>
          <a:p>
            <a:endParaRPr lang="en-US" sz="2400" dirty="0"/>
          </a:p>
        </p:txBody>
      </p:sp>
      <p:sp>
        <p:nvSpPr>
          <p:cNvPr id="4" name="Content Placeholder 3">
            <a:extLst>
              <a:ext uri="{FF2B5EF4-FFF2-40B4-BE49-F238E27FC236}">
                <a16:creationId xmlns:a16="http://schemas.microsoft.com/office/drawing/2014/main" id="{D401AAF9-8215-DD42-A148-CD10AF4AF6A2}"/>
              </a:ext>
            </a:extLst>
          </p:cNvPr>
          <p:cNvSpPr>
            <a:spLocks noGrp="1"/>
          </p:cNvSpPr>
          <p:nvPr>
            <p:ph sz="half" idx="2"/>
          </p:nvPr>
        </p:nvSpPr>
        <p:spPr>
          <a:xfrm>
            <a:off x="6301775" y="1968503"/>
            <a:ext cx="5384800" cy="4157663"/>
          </a:xfrm>
        </p:spPr>
        <p:txBody>
          <a:bodyPr/>
          <a:lstStyle/>
          <a:p>
            <a:r>
              <a:rPr lang="en-US" sz="2400" dirty="0"/>
              <a:t>Reaction of UF</a:t>
            </a:r>
            <a:r>
              <a:rPr lang="en-US" sz="2400" baseline="-25000" dirty="0"/>
              <a:t>4</a:t>
            </a:r>
            <a:r>
              <a:rPr lang="en-US" sz="2400" dirty="0"/>
              <a:t> with structural metals (M) is strongly temperature dependent, and when the salt is circulated, a mechanism exists for mass transfer and continued attack</a:t>
            </a:r>
          </a:p>
          <a:p>
            <a:endParaRPr lang="en-US" sz="2400" dirty="0"/>
          </a:p>
          <a:p>
            <a:r>
              <a:rPr lang="en-US" sz="2400" dirty="0"/>
              <a:t>This reaction is of significance mainly in the case of alloys containing relatively large amounts of chromium</a:t>
            </a:r>
          </a:p>
        </p:txBody>
      </p:sp>
      <p:pic>
        <p:nvPicPr>
          <p:cNvPr id="5" name="Picture 4">
            <a:extLst>
              <a:ext uri="{FF2B5EF4-FFF2-40B4-BE49-F238E27FC236}">
                <a16:creationId xmlns:a16="http://schemas.microsoft.com/office/drawing/2014/main" id="{F5FF3399-2E15-0E4B-B53E-EF0BE5233571}"/>
              </a:ext>
            </a:extLst>
          </p:cNvPr>
          <p:cNvPicPr>
            <a:picLocks noChangeAspect="1"/>
          </p:cNvPicPr>
          <p:nvPr/>
        </p:nvPicPr>
        <p:blipFill>
          <a:blip r:embed="rId2"/>
          <a:stretch>
            <a:fillRect/>
          </a:stretch>
        </p:blipFill>
        <p:spPr>
          <a:xfrm>
            <a:off x="7454900" y="4242121"/>
            <a:ext cx="2870200" cy="457200"/>
          </a:xfrm>
          <a:prstGeom prst="rect">
            <a:avLst/>
          </a:prstGeom>
        </p:spPr>
      </p:pic>
      <p:sp>
        <p:nvSpPr>
          <p:cNvPr id="6" name="Slide Number Placeholder 5">
            <a:extLst>
              <a:ext uri="{FF2B5EF4-FFF2-40B4-BE49-F238E27FC236}">
                <a16:creationId xmlns:a16="http://schemas.microsoft.com/office/drawing/2014/main" id="{C951042C-F9C8-464F-AE1F-CEA574F13DF6}"/>
              </a:ext>
            </a:extLst>
          </p:cNvPr>
          <p:cNvSpPr>
            <a:spLocks noGrp="1"/>
          </p:cNvSpPr>
          <p:nvPr>
            <p:ph type="sldNum" sz="quarter" idx="12"/>
          </p:nvPr>
        </p:nvSpPr>
        <p:spPr/>
        <p:txBody>
          <a:bodyPr/>
          <a:lstStyle/>
          <a:p>
            <a:pPr>
              <a:defRPr/>
            </a:pPr>
            <a:fld id="{EC35E9FC-F6D5-0349-BBED-EA7D7A9BC49B}" type="slidenum">
              <a:rPr lang="en-US" smtClean="0"/>
              <a:pPr>
                <a:defRPr/>
              </a:pPr>
              <a:t>28</a:t>
            </a:fld>
            <a:endParaRPr lang="en-US"/>
          </a:p>
        </p:txBody>
      </p:sp>
    </p:spTree>
    <p:extLst>
      <p:ext uri="{BB962C8B-B14F-4D97-AF65-F5344CB8AC3E}">
        <p14:creationId xmlns:p14="http://schemas.microsoft.com/office/powerpoint/2010/main" val="2014341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BDC57-3073-184C-84B8-3CE90BA1FD7F}"/>
              </a:ext>
            </a:extLst>
          </p:cNvPr>
          <p:cNvSpPr>
            <a:spLocks noGrp="1"/>
          </p:cNvSpPr>
          <p:nvPr>
            <p:ph type="title"/>
          </p:nvPr>
        </p:nvSpPr>
        <p:spPr/>
        <p:txBody>
          <a:bodyPr/>
          <a:lstStyle/>
          <a:p>
            <a:r>
              <a:rPr lang="en-US" dirty="0"/>
              <a:t>Control of Chemistry</a:t>
            </a:r>
          </a:p>
        </p:txBody>
      </p:sp>
      <p:sp>
        <p:nvSpPr>
          <p:cNvPr id="3" name="Content Placeholder 2">
            <a:extLst>
              <a:ext uri="{FF2B5EF4-FFF2-40B4-BE49-F238E27FC236}">
                <a16:creationId xmlns:a16="http://schemas.microsoft.com/office/drawing/2014/main" id="{19A2A207-DD9D-444F-8B50-F8248AA755E2}"/>
              </a:ext>
            </a:extLst>
          </p:cNvPr>
          <p:cNvSpPr>
            <a:spLocks noGrp="1"/>
          </p:cNvSpPr>
          <p:nvPr>
            <p:ph sz="half" idx="1"/>
          </p:nvPr>
        </p:nvSpPr>
        <p:spPr/>
        <p:txBody>
          <a:bodyPr/>
          <a:lstStyle/>
          <a:p>
            <a:r>
              <a:rPr lang="en-US" sz="2400" dirty="0"/>
              <a:t>Avoiding corrosion in an MSR or in fuel-processing units with metallic components is significantly more challenging than avoiding corrosion in clean salt coolant applications</a:t>
            </a:r>
          </a:p>
          <a:p>
            <a:r>
              <a:rPr lang="en-US" sz="2400" dirty="0"/>
              <a:t>The dissolved uranium and other such species in the fuel salt result in the presence of additional corrosion mechanisms</a:t>
            </a:r>
          </a:p>
          <a:p>
            <a:endParaRPr lang="en-US" sz="2400" dirty="0"/>
          </a:p>
          <a:p>
            <a:endParaRPr lang="en-US" sz="2400" dirty="0"/>
          </a:p>
        </p:txBody>
      </p:sp>
      <p:sp>
        <p:nvSpPr>
          <p:cNvPr id="4" name="Content Placeholder 3">
            <a:extLst>
              <a:ext uri="{FF2B5EF4-FFF2-40B4-BE49-F238E27FC236}">
                <a16:creationId xmlns:a16="http://schemas.microsoft.com/office/drawing/2014/main" id="{D401AAF9-8215-DD42-A148-CD10AF4AF6A2}"/>
              </a:ext>
            </a:extLst>
          </p:cNvPr>
          <p:cNvSpPr>
            <a:spLocks noGrp="1"/>
          </p:cNvSpPr>
          <p:nvPr>
            <p:ph sz="half" idx="2"/>
          </p:nvPr>
        </p:nvSpPr>
        <p:spPr/>
        <p:txBody>
          <a:bodyPr/>
          <a:lstStyle/>
          <a:p>
            <a:r>
              <a:rPr lang="en-US" sz="2400" dirty="0"/>
              <a:t>In clean salt applications, these types of corrosion mechanisms can be reduced or eliminated by (1) using purified salts that do not contain chemical species that can transport chromium and other alloy constituents or (2) operating under chemically reducing conditions</a:t>
            </a:r>
          </a:p>
          <a:p>
            <a:r>
              <a:rPr lang="en-US" sz="2400" dirty="0"/>
              <a:t>Redox control could be accomplished by including an HF/H</a:t>
            </a:r>
            <a:r>
              <a:rPr lang="en-US" sz="2400" baseline="-25000" dirty="0"/>
              <a:t>2</a:t>
            </a:r>
            <a:r>
              <a:rPr lang="en-US" sz="2400" dirty="0"/>
              <a:t> mixture</a:t>
            </a:r>
          </a:p>
          <a:p>
            <a:pPr marL="0" indent="0">
              <a:buNone/>
            </a:pPr>
            <a:endParaRPr lang="en-US" sz="2400" dirty="0"/>
          </a:p>
          <a:p>
            <a:endParaRPr lang="en-US" sz="1400" dirty="0"/>
          </a:p>
        </p:txBody>
      </p:sp>
      <p:sp>
        <p:nvSpPr>
          <p:cNvPr id="5" name="Slide Number Placeholder 4">
            <a:extLst>
              <a:ext uri="{FF2B5EF4-FFF2-40B4-BE49-F238E27FC236}">
                <a16:creationId xmlns:a16="http://schemas.microsoft.com/office/drawing/2014/main" id="{2356AA1A-2F28-CB49-8F8A-AF5BB5CFB402}"/>
              </a:ext>
            </a:extLst>
          </p:cNvPr>
          <p:cNvSpPr>
            <a:spLocks noGrp="1"/>
          </p:cNvSpPr>
          <p:nvPr>
            <p:ph type="sldNum" sz="quarter" idx="12"/>
          </p:nvPr>
        </p:nvSpPr>
        <p:spPr/>
        <p:txBody>
          <a:bodyPr/>
          <a:lstStyle/>
          <a:p>
            <a:pPr>
              <a:defRPr/>
            </a:pPr>
            <a:fld id="{EC35E9FC-F6D5-0349-BBED-EA7D7A9BC49B}" type="slidenum">
              <a:rPr lang="en-US" smtClean="0"/>
              <a:pPr>
                <a:defRPr/>
              </a:pPr>
              <a:t>29</a:t>
            </a:fld>
            <a:endParaRPr lang="en-US"/>
          </a:p>
        </p:txBody>
      </p:sp>
    </p:spTree>
    <p:extLst>
      <p:ext uri="{BB962C8B-B14F-4D97-AF65-F5344CB8AC3E}">
        <p14:creationId xmlns:p14="http://schemas.microsoft.com/office/powerpoint/2010/main" val="1582810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14FAD-093F-1742-A5D9-812E3A10E0F8}"/>
              </a:ext>
            </a:extLst>
          </p:cNvPr>
          <p:cNvSpPr>
            <a:spLocks noGrp="1"/>
          </p:cNvSpPr>
          <p:nvPr>
            <p:ph type="title"/>
          </p:nvPr>
        </p:nvSpPr>
        <p:spPr/>
        <p:txBody>
          <a:bodyPr/>
          <a:lstStyle/>
          <a:p>
            <a:r>
              <a:rPr lang="en-US" dirty="0"/>
              <a:t>Changes During Fission</a:t>
            </a:r>
          </a:p>
        </p:txBody>
      </p:sp>
      <p:sp>
        <p:nvSpPr>
          <p:cNvPr id="3" name="Content Placeholder 2">
            <a:extLst>
              <a:ext uri="{FF2B5EF4-FFF2-40B4-BE49-F238E27FC236}">
                <a16:creationId xmlns:a16="http://schemas.microsoft.com/office/drawing/2014/main" id="{E4A11412-2806-EC45-8DBC-64EF23BF5127}"/>
              </a:ext>
            </a:extLst>
          </p:cNvPr>
          <p:cNvSpPr>
            <a:spLocks noGrp="1"/>
          </p:cNvSpPr>
          <p:nvPr>
            <p:ph sz="half" idx="1"/>
          </p:nvPr>
        </p:nvSpPr>
        <p:spPr>
          <a:xfrm>
            <a:off x="609599" y="1968503"/>
            <a:ext cx="7035209" cy="4157663"/>
          </a:xfrm>
        </p:spPr>
        <p:txBody>
          <a:bodyPr/>
          <a:lstStyle/>
          <a:p>
            <a:r>
              <a:rPr lang="en-US" sz="2400" dirty="0"/>
              <a:t>The fission process continuously alters the fuel salt redox conditions</a:t>
            </a:r>
          </a:p>
          <a:p>
            <a:r>
              <a:rPr lang="en-US" sz="2400" dirty="0"/>
              <a:t>When a U or Pu ion fissions, the available electrons will rearrange on each fission product to satisfy its valence requirements and produce either net oxidizing or reducing conditions in the melt</a:t>
            </a:r>
          </a:p>
          <a:p>
            <a:r>
              <a:rPr lang="en-US" sz="2400" dirty="0"/>
              <a:t>For UF4, four F ions are released; often fission products require less than four and thus there will be an excess of F ions with net oxidizing conditions</a:t>
            </a:r>
          </a:p>
          <a:p>
            <a:endParaRPr lang="en-US" sz="2400" dirty="0"/>
          </a:p>
          <a:p>
            <a:endParaRPr lang="en-US" sz="2400" dirty="0"/>
          </a:p>
          <a:p>
            <a:endParaRPr lang="en-US" sz="2400" dirty="0"/>
          </a:p>
        </p:txBody>
      </p:sp>
      <p:pic>
        <p:nvPicPr>
          <p:cNvPr id="5" name="Content Placeholder 4">
            <a:extLst>
              <a:ext uri="{FF2B5EF4-FFF2-40B4-BE49-F238E27FC236}">
                <a16:creationId xmlns:a16="http://schemas.microsoft.com/office/drawing/2014/main" id="{DBE1C536-9340-684D-AEDF-97C00AF91503}"/>
              </a:ext>
            </a:extLst>
          </p:cNvPr>
          <p:cNvPicPr>
            <a:picLocks noGrp="1" noChangeAspect="1"/>
          </p:cNvPicPr>
          <p:nvPr>
            <p:ph sz="half" idx="2"/>
          </p:nvPr>
        </p:nvPicPr>
        <p:blipFill>
          <a:blip r:embed="rId2"/>
          <a:stretch>
            <a:fillRect/>
          </a:stretch>
        </p:blipFill>
        <p:spPr>
          <a:xfrm>
            <a:off x="7826330" y="1968503"/>
            <a:ext cx="3756070" cy="4157663"/>
          </a:xfrm>
          <a:prstGeom prst="rect">
            <a:avLst/>
          </a:prstGeom>
        </p:spPr>
      </p:pic>
      <p:sp>
        <p:nvSpPr>
          <p:cNvPr id="4" name="Slide Number Placeholder 3">
            <a:extLst>
              <a:ext uri="{FF2B5EF4-FFF2-40B4-BE49-F238E27FC236}">
                <a16:creationId xmlns:a16="http://schemas.microsoft.com/office/drawing/2014/main" id="{1F50EE3E-3767-4E4E-8AFD-985FEB9F4AC6}"/>
              </a:ext>
            </a:extLst>
          </p:cNvPr>
          <p:cNvSpPr>
            <a:spLocks noGrp="1"/>
          </p:cNvSpPr>
          <p:nvPr>
            <p:ph type="sldNum" sz="quarter" idx="12"/>
          </p:nvPr>
        </p:nvSpPr>
        <p:spPr/>
        <p:txBody>
          <a:bodyPr/>
          <a:lstStyle/>
          <a:p>
            <a:pPr>
              <a:defRPr/>
            </a:pPr>
            <a:fld id="{EC35E9FC-F6D5-0349-BBED-EA7D7A9BC49B}" type="slidenum">
              <a:rPr lang="en-US" smtClean="0"/>
              <a:pPr>
                <a:defRPr/>
              </a:pPr>
              <a:t>3</a:t>
            </a:fld>
            <a:endParaRPr lang="en-US"/>
          </a:p>
        </p:txBody>
      </p:sp>
    </p:spTree>
    <p:extLst>
      <p:ext uri="{BB962C8B-B14F-4D97-AF65-F5344CB8AC3E}">
        <p14:creationId xmlns:p14="http://schemas.microsoft.com/office/powerpoint/2010/main" val="39484375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824C7-7820-F549-9976-74B35B3B2176}"/>
              </a:ext>
            </a:extLst>
          </p:cNvPr>
          <p:cNvSpPr>
            <a:spLocks noGrp="1"/>
          </p:cNvSpPr>
          <p:nvPr>
            <p:ph type="title"/>
          </p:nvPr>
        </p:nvSpPr>
        <p:spPr/>
        <p:txBody>
          <a:bodyPr/>
          <a:lstStyle/>
          <a:p>
            <a:r>
              <a:rPr lang="en-US" dirty="0"/>
              <a:t>Maintaining Reducing Redox Conditions</a:t>
            </a:r>
          </a:p>
        </p:txBody>
      </p:sp>
      <p:sp>
        <p:nvSpPr>
          <p:cNvPr id="3" name="Content Placeholder 2">
            <a:extLst>
              <a:ext uri="{FF2B5EF4-FFF2-40B4-BE49-F238E27FC236}">
                <a16:creationId xmlns:a16="http://schemas.microsoft.com/office/drawing/2014/main" id="{41C6B774-20F2-C742-AC62-21B2646D8B84}"/>
              </a:ext>
            </a:extLst>
          </p:cNvPr>
          <p:cNvSpPr>
            <a:spLocks noGrp="1"/>
          </p:cNvSpPr>
          <p:nvPr>
            <p:ph sz="half" idx="1"/>
          </p:nvPr>
        </p:nvSpPr>
        <p:spPr>
          <a:xfrm>
            <a:off x="609599" y="1968503"/>
            <a:ext cx="6864627" cy="4157663"/>
          </a:xfrm>
        </p:spPr>
        <p:txBody>
          <a:bodyPr/>
          <a:lstStyle/>
          <a:p>
            <a:r>
              <a:rPr lang="en-US" sz="2200" dirty="0"/>
              <a:t>Maintaining mildly reducing redox conditions is the key to enabling use of engineering alloys</a:t>
            </a:r>
          </a:p>
          <a:p>
            <a:r>
              <a:rPr lang="en-US" sz="2200" dirty="0"/>
              <a:t>Use of a circulating redox buffer provides means to maintain redox condition, while the oxidation states are changing due to fission</a:t>
            </a:r>
          </a:p>
          <a:p>
            <a:r>
              <a:rPr lang="en-US" sz="2200" dirty="0"/>
              <a:t>The ratio of U4+/U3+ serves as a measure of the redox potential of the salt for both chlorides and fluorides</a:t>
            </a:r>
          </a:p>
          <a:p>
            <a:r>
              <a:rPr lang="en-US" sz="2200" dirty="0"/>
              <a:t>Bottom right is the variation of equilibrium concentration of structural metal fluorides as a function of the UF4/UF3 ratio in a molten salt reactor fuel</a:t>
            </a:r>
          </a:p>
          <a:p>
            <a:endParaRPr lang="en-US" sz="2200" dirty="0"/>
          </a:p>
          <a:p>
            <a:endParaRPr lang="en-US" sz="2200" dirty="0"/>
          </a:p>
          <a:p>
            <a:endParaRPr lang="en-US" sz="2200" dirty="0"/>
          </a:p>
        </p:txBody>
      </p:sp>
      <p:pic>
        <p:nvPicPr>
          <p:cNvPr id="9" name="Picture 8">
            <a:extLst>
              <a:ext uri="{FF2B5EF4-FFF2-40B4-BE49-F238E27FC236}">
                <a16:creationId xmlns:a16="http://schemas.microsoft.com/office/drawing/2014/main" id="{001F3A06-51BA-3347-B608-6D310B1CB83D}"/>
              </a:ext>
            </a:extLst>
          </p:cNvPr>
          <p:cNvPicPr>
            <a:picLocks noChangeAspect="1"/>
          </p:cNvPicPr>
          <p:nvPr/>
        </p:nvPicPr>
        <p:blipFill>
          <a:blip r:embed="rId2"/>
          <a:stretch>
            <a:fillRect/>
          </a:stretch>
        </p:blipFill>
        <p:spPr>
          <a:xfrm>
            <a:off x="8208335" y="4256404"/>
            <a:ext cx="3452776" cy="2601595"/>
          </a:xfrm>
          <a:prstGeom prst="rect">
            <a:avLst/>
          </a:prstGeom>
        </p:spPr>
      </p:pic>
      <p:pic>
        <p:nvPicPr>
          <p:cNvPr id="10" name="Content Placeholder 9">
            <a:extLst>
              <a:ext uri="{FF2B5EF4-FFF2-40B4-BE49-F238E27FC236}">
                <a16:creationId xmlns:a16="http://schemas.microsoft.com/office/drawing/2014/main" id="{FAE01C80-0AC0-F649-9541-BDC219D16017}"/>
              </a:ext>
            </a:extLst>
          </p:cNvPr>
          <p:cNvPicPr>
            <a:picLocks noGrp="1" noChangeAspect="1"/>
          </p:cNvPicPr>
          <p:nvPr>
            <p:ph sz="half" idx="2"/>
          </p:nvPr>
        </p:nvPicPr>
        <p:blipFill>
          <a:blip r:embed="rId3"/>
          <a:stretch>
            <a:fillRect/>
          </a:stretch>
        </p:blipFill>
        <p:spPr>
          <a:xfrm>
            <a:off x="7400259" y="1698770"/>
            <a:ext cx="4659861" cy="2649946"/>
          </a:xfrm>
          <a:prstGeom prst="rect">
            <a:avLst/>
          </a:prstGeom>
        </p:spPr>
      </p:pic>
      <p:sp>
        <p:nvSpPr>
          <p:cNvPr id="4" name="Slide Number Placeholder 3">
            <a:extLst>
              <a:ext uri="{FF2B5EF4-FFF2-40B4-BE49-F238E27FC236}">
                <a16:creationId xmlns:a16="http://schemas.microsoft.com/office/drawing/2014/main" id="{1D35DF54-5809-9641-A900-6A7990748FAC}"/>
              </a:ext>
            </a:extLst>
          </p:cNvPr>
          <p:cNvSpPr>
            <a:spLocks noGrp="1"/>
          </p:cNvSpPr>
          <p:nvPr>
            <p:ph type="sldNum" sz="quarter" idx="12"/>
          </p:nvPr>
        </p:nvSpPr>
        <p:spPr/>
        <p:txBody>
          <a:bodyPr/>
          <a:lstStyle/>
          <a:p>
            <a:pPr>
              <a:defRPr/>
            </a:pPr>
            <a:fld id="{EC35E9FC-F6D5-0349-BBED-EA7D7A9BC49B}" type="slidenum">
              <a:rPr lang="en-US" smtClean="0"/>
              <a:pPr>
                <a:defRPr/>
              </a:pPr>
              <a:t>30</a:t>
            </a:fld>
            <a:endParaRPr lang="en-US"/>
          </a:p>
        </p:txBody>
      </p:sp>
    </p:spTree>
    <p:extLst>
      <p:ext uri="{BB962C8B-B14F-4D97-AF65-F5344CB8AC3E}">
        <p14:creationId xmlns:p14="http://schemas.microsoft.com/office/powerpoint/2010/main" val="2387837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BDC57-3073-184C-84B8-3CE90BA1FD7F}"/>
              </a:ext>
            </a:extLst>
          </p:cNvPr>
          <p:cNvSpPr>
            <a:spLocks noGrp="1"/>
          </p:cNvSpPr>
          <p:nvPr>
            <p:ph type="title"/>
          </p:nvPr>
        </p:nvSpPr>
        <p:spPr/>
        <p:txBody>
          <a:bodyPr/>
          <a:lstStyle/>
          <a:p>
            <a:r>
              <a:rPr lang="en-US" dirty="0"/>
              <a:t>Fission Products</a:t>
            </a:r>
          </a:p>
        </p:txBody>
      </p:sp>
      <p:sp>
        <p:nvSpPr>
          <p:cNvPr id="3" name="Content Placeholder 2">
            <a:extLst>
              <a:ext uri="{FF2B5EF4-FFF2-40B4-BE49-F238E27FC236}">
                <a16:creationId xmlns:a16="http://schemas.microsoft.com/office/drawing/2014/main" id="{19A2A207-DD9D-444F-8B50-F8248AA755E2}"/>
              </a:ext>
            </a:extLst>
          </p:cNvPr>
          <p:cNvSpPr>
            <a:spLocks noGrp="1"/>
          </p:cNvSpPr>
          <p:nvPr>
            <p:ph sz="half" idx="1"/>
          </p:nvPr>
        </p:nvSpPr>
        <p:spPr>
          <a:xfrm>
            <a:off x="609600" y="1968503"/>
            <a:ext cx="5588000" cy="4157663"/>
          </a:xfrm>
        </p:spPr>
        <p:txBody>
          <a:bodyPr/>
          <a:lstStyle/>
          <a:p>
            <a:r>
              <a:rPr lang="en-US" sz="2400" dirty="0"/>
              <a:t>Distribution of fission products is a central safety issue</a:t>
            </a:r>
          </a:p>
          <a:p>
            <a:r>
              <a:rPr lang="en-US" sz="2400" dirty="0"/>
              <a:t>Fission products may be gaseous, solid, or dissolved</a:t>
            </a:r>
          </a:p>
          <a:p>
            <a:r>
              <a:rPr lang="en-US" sz="2400" dirty="0"/>
              <a:t>Alkali and alkaline earth fission products form stable salts – Rb, Cs, Sr, Ba</a:t>
            </a:r>
          </a:p>
          <a:p>
            <a:r>
              <a:rPr lang="en-US" sz="2400" dirty="0"/>
              <a:t>Lanthanides and some transition metals can form stable salts</a:t>
            </a:r>
          </a:p>
          <a:p>
            <a:r>
              <a:rPr lang="en-US" sz="2400" dirty="0"/>
              <a:t>Semi-noble fission products plate out on metal surfaces – Nb, Mo, Tc</a:t>
            </a:r>
          </a:p>
          <a:p>
            <a:endParaRPr lang="en-US" sz="2400" dirty="0"/>
          </a:p>
          <a:p>
            <a:endParaRPr lang="en-US" sz="2400" dirty="0"/>
          </a:p>
        </p:txBody>
      </p:sp>
      <p:sp>
        <p:nvSpPr>
          <p:cNvPr id="4" name="Content Placeholder 3">
            <a:extLst>
              <a:ext uri="{FF2B5EF4-FFF2-40B4-BE49-F238E27FC236}">
                <a16:creationId xmlns:a16="http://schemas.microsoft.com/office/drawing/2014/main" id="{D401AAF9-8215-DD42-A148-CD10AF4AF6A2}"/>
              </a:ext>
            </a:extLst>
          </p:cNvPr>
          <p:cNvSpPr>
            <a:spLocks noGrp="1"/>
          </p:cNvSpPr>
          <p:nvPr>
            <p:ph sz="half" idx="2"/>
          </p:nvPr>
        </p:nvSpPr>
        <p:spPr/>
        <p:txBody>
          <a:bodyPr/>
          <a:lstStyle/>
          <a:p>
            <a:r>
              <a:rPr lang="en-US" sz="2400" dirty="0"/>
              <a:t>A few elements are very sensitive to redox changes</a:t>
            </a:r>
          </a:p>
          <a:p>
            <a:r>
              <a:rPr lang="en-US" sz="2400" dirty="0"/>
              <a:t>May elect to actively remove gaseous fission products</a:t>
            </a:r>
          </a:p>
          <a:p>
            <a:pPr lvl="1"/>
            <a:r>
              <a:rPr lang="en-US" sz="2200" dirty="0"/>
              <a:t>Lowers the in-core accident source term</a:t>
            </a:r>
          </a:p>
          <a:p>
            <a:pPr lvl="1"/>
            <a:r>
              <a:rPr lang="en-US" sz="2200" dirty="0"/>
              <a:t>Requires cooling fission product traps</a:t>
            </a:r>
          </a:p>
          <a:p>
            <a:pPr lvl="1"/>
            <a:r>
              <a:rPr lang="en-US" sz="2200" dirty="0"/>
              <a:t>Bubble formation and collapse results in reactivity jumps</a:t>
            </a:r>
          </a:p>
          <a:p>
            <a:endParaRPr lang="en-US" sz="2400" dirty="0"/>
          </a:p>
        </p:txBody>
      </p:sp>
      <p:sp>
        <p:nvSpPr>
          <p:cNvPr id="5" name="Slide Number Placeholder 4">
            <a:extLst>
              <a:ext uri="{FF2B5EF4-FFF2-40B4-BE49-F238E27FC236}">
                <a16:creationId xmlns:a16="http://schemas.microsoft.com/office/drawing/2014/main" id="{B8ADFA33-BE7D-CE4F-B517-7D9A72AB6A43}"/>
              </a:ext>
            </a:extLst>
          </p:cNvPr>
          <p:cNvSpPr>
            <a:spLocks noGrp="1"/>
          </p:cNvSpPr>
          <p:nvPr>
            <p:ph type="sldNum" sz="quarter" idx="12"/>
          </p:nvPr>
        </p:nvSpPr>
        <p:spPr/>
        <p:txBody>
          <a:bodyPr/>
          <a:lstStyle/>
          <a:p>
            <a:pPr>
              <a:defRPr/>
            </a:pPr>
            <a:fld id="{EC35E9FC-F6D5-0349-BBED-EA7D7A9BC49B}" type="slidenum">
              <a:rPr lang="en-US" smtClean="0"/>
              <a:pPr>
                <a:defRPr/>
              </a:pPr>
              <a:t>4</a:t>
            </a:fld>
            <a:endParaRPr lang="en-US"/>
          </a:p>
        </p:txBody>
      </p:sp>
    </p:spTree>
    <p:extLst>
      <p:ext uri="{BB962C8B-B14F-4D97-AF65-F5344CB8AC3E}">
        <p14:creationId xmlns:p14="http://schemas.microsoft.com/office/powerpoint/2010/main" val="21157242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42514-D7E3-5F41-91DE-2F2D041554CF}"/>
              </a:ext>
            </a:extLst>
          </p:cNvPr>
          <p:cNvSpPr>
            <a:spLocks noGrp="1"/>
          </p:cNvSpPr>
          <p:nvPr>
            <p:ph type="title"/>
          </p:nvPr>
        </p:nvSpPr>
        <p:spPr/>
        <p:txBody>
          <a:bodyPr/>
          <a:lstStyle/>
          <a:p>
            <a:r>
              <a:rPr lang="en-US" dirty="0"/>
              <a:t>Fission Product Plating</a:t>
            </a:r>
          </a:p>
        </p:txBody>
      </p:sp>
      <p:sp>
        <p:nvSpPr>
          <p:cNvPr id="3" name="Content Placeholder 2">
            <a:extLst>
              <a:ext uri="{FF2B5EF4-FFF2-40B4-BE49-F238E27FC236}">
                <a16:creationId xmlns:a16="http://schemas.microsoft.com/office/drawing/2014/main" id="{34B11B6E-EC40-B141-A9E7-F35287E063A1}"/>
              </a:ext>
            </a:extLst>
          </p:cNvPr>
          <p:cNvSpPr>
            <a:spLocks noGrp="1"/>
          </p:cNvSpPr>
          <p:nvPr>
            <p:ph sz="half" idx="1"/>
          </p:nvPr>
        </p:nvSpPr>
        <p:spPr/>
        <p:txBody>
          <a:bodyPr/>
          <a:lstStyle/>
          <a:p>
            <a:r>
              <a:rPr lang="en-US" sz="2400" dirty="0"/>
              <a:t>Noble metals are insoluble in the fluoride salt and can be found in helium </a:t>
            </a:r>
            <a:r>
              <a:rPr lang="en-US" sz="2400" dirty="0" err="1"/>
              <a:t>sparge</a:t>
            </a:r>
            <a:r>
              <a:rPr lang="en-US" sz="2400" dirty="0"/>
              <a:t> gas, on the graphite, or deposited on the metallic surfaces of the primary circuit</a:t>
            </a:r>
          </a:p>
          <a:p>
            <a:r>
              <a:rPr lang="en-US" sz="2400" dirty="0"/>
              <a:t>The deposited material contributes to the heat generation from its decay even after the reactor shutdown, decreasing the overall safety of the MSR</a:t>
            </a:r>
          </a:p>
          <a:p>
            <a:endParaRPr lang="en-US" sz="2400" dirty="0"/>
          </a:p>
          <a:p>
            <a:endParaRPr lang="en-US" sz="2400" dirty="0"/>
          </a:p>
        </p:txBody>
      </p:sp>
      <p:sp>
        <p:nvSpPr>
          <p:cNvPr id="4" name="Content Placeholder 3">
            <a:extLst>
              <a:ext uri="{FF2B5EF4-FFF2-40B4-BE49-F238E27FC236}">
                <a16:creationId xmlns:a16="http://schemas.microsoft.com/office/drawing/2014/main" id="{7E0D2472-141E-7545-AF41-E95D03576324}"/>
              </a:ext>
            </a:extLst>
          </p:cNvPr>
          <p:cNvSpPr>
            <a:spLocks noGrp="1"/>
          </p:cNvSpPr>
          <p:nvPr>
            <p:ph sz="half" idx="2"/>
          </p:nvPr>
        </p:nvSpPr>
        <p:spPr/>
        <p:txBody>
          <a:bodyPr/>
          <a:lstStyle/>
          <a:p>
            <a:r>
              <a:rPr lang="en-US" sz="2400" dirty="0"/>
              <a:t>The deposits on the graphite specimens in the case of thermal reactors absorb neutrons during the operation and lead to lower efficiency of the reactor</a:t>
            </a:r>
          </a:p>
          <a:p>
            <a:r>
              <a:rPr lang="en-US" sz="2400" dirty="0"/>
              <a:t>One way of avoiding this detrimental precipitation is to remove the insoluble fission products by helium bubbling before they interact with the structural materials</a:t>
            </a:r>
          </a:p>
          <a:p>
            <a:endParaRPr lang="en-US" sz="2400" dirty="0"/>
          </a:p>
        </p:txBody>
      </p:sp>
      <p:sp>
        <p:nvSpPr>
          <p:cNvPr id="5" name="Slide Number Placeholder 4">
            <a:extLst>
              <a:ext uri="{FF2B5EF4-FFF2-40B4-BE49-F238E27FC236}">
                <a16:creationId xmlns:a16="http://schemas.microsoft.com/office/drawing/2014/main" id="{4647D82B-C36A-8044-80EE-81F3927A06AD}"/>
              </a:ext>
            </a:extLst>
          </p:cNvPr>
          <p:cNvSpPr>
            <a:spLocks noGrp="1"/>
          </p:cNvSpPr>
          <p:nvPr>
            <p:ph type="sldNum" sz="quarter" idx="12"/>
          </p:nvPr>
        </p:nvSpPr>
        <p:spPr/>
        <p:txBody>
          <a:bodyPr/>
          <a:lstStyle/>
          <a:p>
            <a:pPr>
              <a:defRPr/>
            </a:pPr>
            <a:fld id="{EC35E9FC-F6D5-0349-BBED-EA7D7A9BC49B}" type="slidenum">
              <a:rPr lang="en-US" smtClean="0"/>
              <a:pPr>
                <a:defRPr/>
              </a:pPr>
              <a:t>5</a:t>
            </a:fld>
            <a:endParaRPr lang="en-US"/>
          </a:p>
        </p:txBody>
      </p:sp>
    </p:spTree>
    <p:extLst>
      <p:ext uri="{BB962C8B-B14F-4D97-AF65-F5344CB8AC3E}">
        <p14:creationId xmlns:p14="http://schemas.microsoft.com/office/powerpoint/2010/main" val="1336505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BDC57-3073-184C-84B8-3CE90BA1FD7F}"/>
              </a:ext>
            </a:extLst>
          </p:cNvPr>
          <p:cNvSpPr>
            <a:spLocks noGrp="1"/>
          </p:cNvSpPr>
          <p:nvPr>
            <p:ph type="title"/>
          </p:nvPr>
        </p:nvSpPr>
        <p:spPr/>
        <p:txBody>
          <a:bodyPr/>
          <a:lstStyle/>
          <a:p>
            <a:r>
              <a:rPr lang="en-US" dirty="0"/>
              <a:t>Cover Gas</a:t>
            </a:r>
          </a:p>
        </p:txBody>
      </p:sp>
      <p:sp>
        <p:nvSpPr>
          <p:cNvPr id="3" name="Content Placeholder 2">
            <a:extLst>
              <a:ext uri="{FF2B5EF4-FFF2-40B4-BE49-F238E27FC236}">
                <a16:creationId xmlns:a16="http://schemas.microsoft.com/office/drawing/2014/main" id="{19A2A207-DD9D-444F-8B50-F8248AA755E2}"/>
              </a:ext>
            </a:extLst>
          </p:cNvPr>
          <p:cNvSpPr>
            <a:spLocks noGrp="1"/>
          </p:cNvSpPr>
          <p:nvPr>
            <p:ph sz="half" idx="1"/>
          </p:nvPr>
        </p:nvSpPr>
        <p:spPr>
          <a:xfrm>
            <a:off x="609599" y="1968503"/>
            <a:ext cx="6832923" cy="4157663"/>
          </a:xfrm>
        </p:spPr>
        <p:txBody>
          <a:bodyPr/>
          <a:lstStyle/>
          <a:p>
            <a:r>
              <a:rPr lang="en-US" sz="2200" dirty="0"/>
              <a:t>The cover gas (off-gas) handling system is a key element of any MSR</a:t>
            </a:r>
          </a:p>
          <a:p>
            <a:r>
              <a:rPr lang="en-US" sz="2200" dirty="0"/>
              <a:t>Fission gases such as xenon and krypton will readily escape the salt</a:t>
            </a:r>
          </a:p>
          <a:p>
            <a:r>
              <a:rPr lang="en-US" sz="2200" dirty="0"/>
              <a:t>Acidic gases may accumulate as a result of radiolysis</a:t>
            </a:r>
          </a:p>
          <a:p>
            <a:r>
              <a:rPr lang="en-US" sz="2200" dirty="0"/>
              <a:t>Tritium is formed by neutron interactions with light elements in the salt</a:t>
            </a:r>
          </a:p>
          <a:p>
            <a:r>
              <a:rPr lang="en-US" sz="2200" dirty="0"/>
              <a:t>The cover gas system will contain the radionuclides emerging from the free surface above the fuel salt as well as any sweep or sparging gases used</a:t>
            </a:r>
          </a:p>
          <a:p>
            <a:endParaRPr lang="en-US" sz="2200" dirty="0"/>
          </a:p>
          <a:p>
            <a:endParaRPr lang="en-US" sz="2200" dirty="0"/>
          </a:p>
          <a:p>
            <a:endParaRPr lang="en-US" sz="2200" dirty="0"/>
          </a:p>
          <a:p>
            <a:endParaRPr lang="en-US" sz="2200" dirty="0"/>
          </a:p>
          <a:p>
            <a:endParaRPr lang="en-US" sz="2200" dirty="0"/>
          </a:p>
        </p:txBody>
      </p:sp>
      <p:pic>
        <p:nvPicPr>
          <p:cNvPr id="5" name="Content Placeholder 4">
            <a:extLst>
              <a:ext uri="{FF2B5EF4-FFF2-40B4-BE49-F238E27FC236}">
                <a16:creationId xmlns:a16="http://schemas.microsoft.com/office/drawing/2014/main" id="{88D78B60-141F-EA4C-AFDC-DA32FCCAB4E5}"/>
              </a:ext>
            </a:extLst>
          </p:cNvPr>
          <p:cNvPicPr>
            <a:picLocks noGrp="1" noChangeAspect="1"/>
          </p:cNvPicPr>
          <p:nvPr>
            <p:ph sz="half" idx="2"/>
          </p:nvPr>
        </p:nvPicPr>
        <p:blipFill>
          <a:blip r:embed="rId2"/>
          <a:stretch>
            <a:fillRect/>
          </a:stretch>
        </p:blipFill>
        <p:spPr>
          <a:xfrm>
            <a:off x="7347110" y="2372811"/>
            <a:ext cx="4663555" cy="3310360"/>
          </a:xfrm>
          <a:prstGeom prst="rect">
            <a:avLst/>
          </a:prstGeom>
        </p:spPr>
      </p:pic>
      <p:sp>
        <p:nvSpPr>
          <p:cNvPr id="4" name="Slide Number Placeholder 3">
            <a:extLst>
              <a:ext uri="{FF2B5EF4-FFF2-40B4-BE49-F238E27FC236}">
                <a16:creationId xmlns:a16="http://schemas.microsoft.com/office/drawing/2014/main" id="{87EDA4BF-06F5-2A4D-AE3E-21F884468E13}"/>
              </a:ext>
            </a:extLst>
          </p:cNvPr>
          <p:cNvSpPr>
            <a:spLocks noGrp="1"/>
          </p:cNvSpPr>
          <p:nvPr>
            <p:ph type="sldNum" sz="quarter" idx="12"/>
          </p:nvPr>
        </p:nvSpPr>
        <p:spPr/>
        <p:txBody>
          <a:bodyPr/>
          <a:lstStyle/>
          <a:p>
            <a:pPr>
              <a:defRPr/>
            </a:pPr>
            <a:fld id="{EC35E9FC-F6D5-0349-BBED-EA7D7A9BC49B}" type="slidenum">
              <a:rPr lang="en-US" smtClean="0"/>
              <a:pPr>
                <a:defRPr/>
              </a:pPr>
              <a:t>6</a:t>
            </a:fld>
            <a:endParaRPr lang="en-US"/>
          </a:p>
        </p:txBody>
      </p:sp>
    </p:spTree>
    <p:extLst>
      <p:ext uri="{BB962C8B-B14F-4D97-AF65-F5344CB8AC3E}">
        <p14:creationId xmlns:p14="http://schemas.microsoft.com/office/powerpoint/2010/main" val="2650357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BDC57-3073-184C-84B8-3CE90BA1FD7F}"/>
              </a:ext>
            </a:extLst>
          </p:cNvPr>
          <p:cNvSpPr>
            <a:spLocks noGrp="1"/>
          </p:cNvSpPr>
          <p:nvPr>
            <p:ph type="title"/>
          </p:nvPr>
        </p:nvSpPr>
        <p:spPr/>
        <p:txBody>
          <a:bodyPr/>
          <a:lstStyle/>
          <a:p>
            <a:r>
              <a:rPr lang="en-US" dirty="0"/>
              <a:t>Tritium</a:t>
            </a:r>
          </a:p>
        </p:txBody>
      </p:sp>
      <p:sp>
        <p:nvSpPr>
          <p:cNvPr id="3" name="Content Placeholder 2">
            <a:extLst>
              <a:ext uri="{FF2B5EF4-FFF2-40B4-BE49-F238E27FC236}">
                <a16:creationId xmlns:a16="http://schemas.microsoft.com/office/drawing/2014/main" id="{19A2A207-DD9D-444F-8B50-F8248AA755E2}"/>
              </a:ext>
            </a:extLst>
          </p:cNvPr>
          <p:cNvSpPr>
            <a:spLocks noGrp="1"/>
          </p:cNvSpPr>
          <p:nvPr>
            <p:ph sz="half" idx="1"/>
          </p:nvPr>
        </p:nvSpPr>
        <p:spPr>
          <a:xfrm>
            <a:off x="609600" y="1968503"/>
            <a:ext cx="6224298" cy="4157663"/>
          </a:xfrm>
        </p:spPr>
        <p:txBody>
          <a:bodyPr/>
          <a:lstStyle/>
          <a:p>
            <a:r>
              <a:rPr lang="en-US" sz="2400" dirty="0"/>
              <a:t>Tritium production and control is an issue for Li-bearing salts</a:t>
            </a:r>
          </a:p>
          <a:p>
            <a:r>
              <a:rPr lang="en-US" sz="2400" dirty="0"/>
              <a:t>Tritium is produced by neutron reactions with lithium, beryllium, and fluorine as well as being a ternary fission product</a:t>
            </a:r>
          </a:p>
          <a:p>
            <a:r>
              <a:rPr lang="en-US" sz="2400" dirty="0"/>
              <a:t>Tritium can exist as ions or as TF, depending on redox conditions</a:t>
            </a:r>
          </a:p>
          <a:p>
            <a:r>
              <a:rPr lang="en-US" sz="2400" dirty="0"/>
              <a:t>Above 300C tritium will diffuse through structural materials</a:t>
            </a:r>
          </a:p>
          <a:p>
            <a:endParaRPr lang="en-US" sz="2400" dirty="0"/>
          </a:p>
        </p:txBody>
      </p:sp>
      <p:pic>
        <p:nvPicPr>
          <p:cNvPr id="5" name="Content Placeholder 4">
            <a:extLst>
              <a:ext uri="{FF2B5EF4-FFF2-40B4-BE49-F238E27FC236}">
                <a16:creationId xmlns:a16="http://schemas.microsoft.com/office/drawing/2014/main" id="{2156E40E-A1D0-D841-BF75-3919504AC74E}"/>
              </a:ext>
            </a:extLst>
          </p:cNvPr>
          <p:cNvPicPr>
            <a:picLocks noGrp="1" noChangeAspect="1"/>
          </p:cNvPicPr>
          <p:nvPr>
            <p:ph sz="half" idx="2"/>
          </p:nvPr>
        </p:nvPicPr>
        <p:blipFill>
          <a:blip r:embed="rId2"/>
          <a:stretch>
            <a:fillRect/>
          </a:stretch>
        </p:blipFill>
        <p:spPr>
          <a:xfrm>
            <a:off x="6833898" y="2102288"/>
            <a:ext cx="4748501" cy="3430411"/>
          </a:xfrm>
          <a:prstGeom prst="rect">
            <a:avLst/>
          </a:prstGeom>
        </p:spPr>
      </p:pic>
      <p:sp>
        <p:nvSpPr>
          <p:cNvPr id="4" name="Slide Number Placeholder 3">
            <a:extLst>
              <a:ext uri="{FF2B5EF4-FFF2-40B4-BE49-F238E27FC236}">
                <a16:creationId xmlns:a16="http://schemas.microsoft.com/office/drawing/2014/main" id="{A882A13A-E551-E34F-8807-30893A32DA24}"/>
              </a:ext>
            </a:extLst>
          </p:cNvPr>
          <p:cNvSpPr>
            <a:spLocks noGrp="1"/>
          </p:cNvSpPr>
          <p:nvPr>
            <p:ph type="sldNum" sz="quarter" idx="12"/>
          </p:nvPr>
        </p:nvSpPr>
        <p:spPr/>
        <p:txBody>
          <a:bodyPr/>
          <a:lstStyle/>
          <a:p>
            <a:pPr>
              <a:defRPr/>
            </a:pPr>
            <a:fld id="{EC35E9FC-F6D5-0349-BBED-EA7D7A9BC49B}" type="slidenum">
              <a:rPr lang="en-US" smtClean="0"/>
              <a:pPr>
                <a:defRPr/>
              </a:pPr>
              <a:t>7</a:t>
            </a:fld>
            <a:endParaRPr lang="en-US"/>
          </a:p>
        </p:txBody>
      </p:sp>
    </p:spTree>
    <p:extLst>
      <p:ext uri="{BB962C8B-B14F-4D97-AF65-F5344CB8AC3E}">
        <p14:creationId xmlns:p14="http://schemas.microsoft.com/office/powerpoint/2010/main" val="1846527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86823-ACA7-B34F-889A-412F67BD8432}"/>
              </a:ext>
            </a:extLst>
          </p:cNvPr>
          <p:cNvSpPr>
            <a:spLocks noGrp="1"/>
          </p:cNvSpPr>
          <p:nvPr>
            <p:ph type="title"/>
          </p:nvPr>
        </p:nvSpPr>
        <p:spPr/>
        <p:txBody>
          <a:bodyPr/>
          <a:lstStyle/>
          <a:p>
            <a:r>
              <a:rPr lang="en-US" dirty="0"/>
              <a:t>Radiolytic Stability</a:t>
            </a:r>
          </a:p>
        </p:txBody>
      </p:sp>
      <p:sp>
        <p:nvSpPr>
          <p:cNvPr id="3" name="Content Placeholder 2">
            <a:extLst>
              <a:ext uri="{FF2B5EF4-FFF2-40B4-BE49-F238E27FC236}">
                <a16:creationId xmlns:a16="http://schemas.microsoft.com/office/drawing/2014/main" id="{A7B442F0-9537-9944-AC40-1532EBEAA816}"/>
              </a:ext>
            </a:extLst>
          </p:cNvPr>
          <p:cNvSpPr>
            <a:spLocks noGrp="1"/>
          </p:cNvSpPr>
          <p:nvPr>
            <p:ph sz="half" idx="1"/>
          </p:nvPr>
        </p:nvSpPr>
        <p:spPr>
          <a:xfrm>
            <a:off x="609599" y="1968503"/>
            <a:ext cx="7152168" cy="4157663"/>
          </a:xfrm>
        </p:spPr>
        <p:txBody>
          <a:bodyPr/>
          <a:lstStyle/>
          <a:p>
            <a:r>
              <a:rPr lang="en-US" sz="2200" dirty="0"/>
              <a:t>Radiolysis is the dissociation of molecules by ionizing radiation</a:t>
            </a:r>
          </a:p>
          <a:p>
            <a:r>
              <a:rPr lang="en-US" sz="2200" dirty="0"/>
              <a:t>Molten salts are highly radiolytically stable</a:t>
            </a:r>
          </a:p>
          <a:p>
            <a:r>
              <a:rPr lang="en-US" sz="2200" dirty="0"/>
              <a:t>Salts are combinations of strongly electronegative elements with strongly electropositive metals with very high bond energies</a:t>
            </a:r>
          </a:p>
          <a:p>
            <a:r>
              <a:rPr lang="en-US" sz="2200" dirty="0"/>
              <a:t>Formation energy of salts is more negative than metal fluorides</a:t>
            </a:r>
          </a:p>
          <a:p>
            <a:r>
              <a:rPr lang="en-US" sz="2200" dirty="0"/>
              <a:t>MSRE graphite and Hastelloy N exposed to coolant salt was clean after ~3 years of operation</a:t>
            </a:r>
          </a:p>
          <a:p>
            <a:endParaRPr lang="en-US" sz="2200" dirty="0"/>
          </a:p>
          <a:p>
            <a:endParaRPr lang="en-US" sz="2200" dirty="0"/>
          </a:p>
        </p:txBody>
      </p:sp>
      <p:pic>
        <p:nvPicPr>
          <p:cNvPr id="5" name="Content Placeholder 4">
            <a:extLst>
              <a:ext uri="{FF2B5EF4-FFF2-40B4-BE49-F238E27FC236}">
                <a16:creationId xmlns:a16="http://schemas.microsoft.com/office/drawing/2014/main" id="{5E908FA3-382A-374A-BF2E-107D4EDFB593}"/>
              </a:ext>
            </a:extLst>
          </p:cNvPr>
          <p:cNvPicPr>
            <a:picLocks noGrp="1" noChangeAspect="1"/>
          </p:cNvPicPr>
          <p:nvPr>
            <p:ph sz="half" idx="2"/>
          </p:nvPr>
        </p:nvPicPr>
        <p:blipFill>
          <a:blip r:embed="rId2"/>
          <a:stretch>
            <a:fillRect/>
          </a:stretch>
        </p:blipFill>
        <p:spPr>
          <a:xfrm>
            <a:off x="7569200" y="1782991"/>
            <a:ext cx="4013200" cy="2489200"/>
          </a:xfrm>
          <a:prstGeom prst="rect">
            <a:avLst/>
          </a:prstGeom>
        </p:spPr>
      </p:pic>
      <p:pic>
        <p:nvPicPr>
          <p:cNvPr id="6" name="Picture 5">
            <a:extLst>
              <a:ext uri="{FF2B5EF4-FFF2-40B4-BE49-F238E27FC236}">
                <a16:creationId xmlns:a16="http://schemas.microsoft.com/office/drawing/2014/main" id="{B93C4445-5574-214D-A5FA-470B1E2918EC}"/>
              </a:ext>
            </a:extLst>
          </p:cNvPr>
          <p:cNvPicPr>
            <a:picLocks noChangeAspect="1"/>
          </p:cNvPicPr>
          <p:nvPr/>
        </p:nvPicPr>
        <p:blipFill>
          <a:blip r:embed="rId3"/>
          <a:stretch>
            <a:fillRect/>
          </a:stretch>
        </p:blipFill>
        <p:spPr>
          <a:xfrm>
            <a:off x="8131507" y="4272191"/>
            <a:ext cx="2888586" cy="2439950"/>
          </a:xfrm>
          <a:prstGeom prst="rect">
            <a:avLst/>
          </a:prstGeom>
        </p:spPr>
      </p:pic>
      <p:sp>
        <p:nvSpPr>
          <p:cNvPr id="4" name="Slide Number Placeholder 3">
            <a:extLst>
              <a:ext uri="{FF2B5EF4-FFF2-40B4-BE49-F238E27FC236}">
                <a16:creationId xmlns:a16="http://schemas.microsoft.com/office/drawing/2014/main" id="{1FEF30C1-F3E6-D341-AEDB-0B6029B7E181}"/>
              </a:ext>
            </a:extLst>
          </p:cNvPr>
          <p:cNvSpPr>
            <a:spLocks noGrp="1"/>
          </p:cNvSpPr>
          <p:nvPr>
            <p:ph type="sldNum" sz="quarter" idx="12"/>
          </p:nvPr>
        </p:nvSpPr>
        <p:spPr/>
        <p:txBody>
          <a:bodyPr/>
          <a:lstStyle/>
          <a:p>
            <a:pPr>
              <a:defRPr/>
            </a:pPr>
            <a:fld id="{EC35E9FC-F6D5-0349-BBED-EA7D7A9BC49B}" type="slidenum">
              <a:rPr lang="en-US" smtClean="0"/>
              <a:pPr>
                <a:defRPr/>
              </a:pPr>
              <a:t>8</a:t>
            </a:fld>
            <a:endParaRPr lang="en-US"/>
          </a:p>
        </p:txBody>
      </p:sp>
    </p:spTree>
    <p:extLst>
      <p:ext uri="{BB962C8B-B14F-4D97-AF65-F5344CB8AC3E}">
        <p14:creationId xmlns:p14="http://schemas.microsoft.com/office/powerpoint/2010/main" val="2474788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8B980-20C5-864D-9572-55CFEB128094}"/>
              </a:ext>
            </a:extLst>
          </p:cNvPr>
          <p:cNvSpPr>
            <a:spLocks noGrp="1"/>
          </p:cNvSpPr>
          <p:nvPr>
            <p:ph type="title"/>
          </p:nvPr>
        </p:nvSpPr>
        <p:spPr/>
        <p:txBody>
          <a:bodyPr/>
          <a:lstStyle/>
          <a:p>
            <a:r>
              <a:rPr lang="en-US" dirty="0"/>
              <a:t>Three principal corrosion processes</a:t>
            </a:r>
          </a:p>
        </p:txBody>
      </p:sp>
      <p:sp>
        <p:nvSpPr>
          <p:cNvPr id="3" name="Content Placeholder 2">
            <a:extLst>
              <a:ext uri="{FF2B5EF4-FFF2-40B4-BE49-F238E27FC236}">
                <a16:creationId xmlns:a16="http://schemas.microsoft.com/office/drawing/2014/main" id="{B718E9ED-CADC-3E4D-BDD0-4627BFB2D421}"/>
              </a:ext>
            </a:extLst>
          </p:cNvPr>
          <p:cNvSpPr>
            <a:spLocks noGrp="1"/>
          </p:cNvSpPr>
          <p:nvPr>
            <p:ph sz="half" idx="1"/>
          </p:nvPr>
        </p:nvSpPr>
        <p:spPr>
          <a:xfrm>
            <a:off x="609600" y="1968503"/>
            <a:ext cx="10972800" cy="4157663"/>
          </a:xfrm>
        </p:spPr>
        <p:txBody>
          <a:bodyPr/>
          <a:lstStyle/>
          <a:p>
            <a:r>
              <a:rPr lang="en-US" sz="2800" dirty="0"/>
              <a:t>Reactions due to oxides on the metal</a:t>
            </a:r>
          </a:p>
          <a:p>
            <a:r>
              <a:rPr lang="en-US" sz="2800" dirty="0"/>
              <a:t>Reactions with dissolved impurities</a:t>
            </a:r>
          </a:p>
          <a:p>
            <a:r>
              <a:rPr lang="en-US" sz="2800" dirty="0"/>
              <a:t>Reactions with necessary constituents of the melt</a:t>
            </a:r>
          </a:p>
          <a:p>
            <a:endParaRPr lang="en-US" dirty="0"/>
          </a:p>
        </p:txBody>
      </p:sp>
      <p:sp>
        <p:nvSpPr>
          <p:cNvPr id="4" name="Slide Number Placeholder 3">
            <a:extLst>
              <a:ext uri="{FF2B5EF4-FFF2-40B4-BE49-F238E27FC236}">
                <a16:creationId xmlns:a16="http://schemas.microsoft.com/office/drawing/2014/main" id="{DC6AC235-1995-7042-8A9F-5107D935AD76}"/>
              </a:ext>
            </a:extLst>
          </p:cNvPr>
          <p:cNvSpPr>
            <a:spLocks noGrp="1"/>
          </p:cNvSpPr>
          <p:nvPr>
            <p:ph type="sldNum" sz="quarter" idx="12"/>
          </p:nvPr>
        </p:nvSpPr>
        <p:spPr/>
        <p:txBody>
          <a:bodyPr/>
          <a:lstStyle/>
          <a:p>
            <a:pPr>
              <a:defRPr/>
            </a:pPr>
            <a:fld id="{EC35E9FC-F6D5-0349-BBED-EA7D7A9BC49B}" type="slidenum">
              <a:rPr lang="en-US" smtClean="0"/>
              <a:pPr>
                <a:defRPr/>
              </a:pPr>
              <a:t>9</a:t>
            </a:fld>
            <a:endParaRPr lang="en-US"/>
          </a:p>
        </p:txBody>
      </p:sp>
    </p:spTree>
    <p:extLst>
      <p:ext uri="{BB962C8B-B14F-4D97-AF65-F5344CB8AC3E}">
        <p14:creationId xmlns:p14="http://schemas.microsoft.com/office/powerpoint/2010/main" val="3436390474"/>
      </p:ext>
    </p:extLst>
  </p:cSld>
  <p:clrMapOvr>
    <a:masterClrMapping/>
  </p:clrMapOvr>
</p:sld>
</file>

<file path=ppt/theme/theme1.xml><?xml version="1.0" encoding="utf-8"?>
<a:theme xmlns:a="http://schemas.openxmlformats.org/drawingml/2006/main" name="1_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8857</TotalTime>
  <Words>2467</Words>
  <Application>Microsoft Macintosh PowerPoint</Application>
  <PresentationFormat>Widescreen</PresentationFormat>
  <Paragraphs>212</Paragraphs>
  <Slides>30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Arial</vt:lpstr>
      <vt:lpstr>Calibri</vt:lpstr>
      <vt:lpstr>1_NCStateU-horizontal-left-logo</vt:lpstr>
      <vt:lpstr>NE 795-014: Advanced Reactor Materials</vt:lpstr>
      <vt:lpstr>Last Time</vt:lpstr>
      <vt:lpstr>Changes During Fission</vt:lpstr>
      <vt:lpstr>Fission Products</vt:lpstr>
      <vt:lpstr>Fission Product Plating</vt:lpstr>
      <vt:lpstr>Cover Gas</vt:lpstr>
      <vt:lpstr>Tritium</vt:lpstr>
      <vt:lpstr>Radiolytic Stability</vt:lpstr>
      <vt:lpstr>Three principal corrosion processes</vt:lpstr>
      <vt:lpstr>Protective coatings?</vt:lpstr>
      <vt:lpstr>Oxides and Impurities</vt:lpstr>
      <vt:lpstr>Dissolved Impurities</vt:lpstr>
      <vt:lpstr>Graphite Compatibility</vt:lpstr>
      <vt:lpstr>Constituents of the Melt</vt:lpstr>
      <vt:lpstr>Tellerium</vt:lpstr>
      <vt:lpstr>Materials for MSR systems</vt:lpstr>
      <vt:lpstr>Metallic Materials for MSR systems</vt:lpstr>
      <vt:lpstr>Metallic Materials for MSR systems</vt:lpstr>
      <vt:lpstr>Metallic Materials for MSR systems</vt:lpstr>
      <vt:lpstr>Materials for MSR systems</vt:lpstr>
      <vt:lpstr>Graphite for MSR systems</vt:lpstr>
      <vt:lpstr>Materials for MSR systems</vt:lpstr>
      <vt:lpstr>Other Salt Reactor Concepts</vt:lpstr>
      <vt:lpstr>Chloride Salt Corrosion</vt:lpstr>
      <vt:lpstr>Na(ha)-Pu(ha)3</vt:lpstr>
      <vt:lpstr>Na(ha)-U(ha)3</vt:lpstr>
      <vt:lpstr>Summary</vt:lpstr>
      <vt:lpstr>Role of Oxygen Impurities</vt:lpstr>
      <vt:lpstr>Control of Chemistry</vt:lpstr>
      <vt:lpstr>Maintaining Reducing Redox Conditions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 591: Advanced Reactor Materials</dc:title>
  <dc:creator>Benjamin W. Beeler</dc:creator>
  <cp:lastModifiedBy>Benjamin W. Beeler</cp:lastModifiedBy>
  <cp:revision>64</cp:revision>
  <dcterms:created xsi:type="dcterms:W3CDTF">2021-06-30T18:29:00Z</dcterms:created>
  <dcterms:modified xsi:type="dcterms:W3CDTF">2023-10-03T16:20:24Z</dcterms:modified>
</cp:coreProperties>
</file>